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9.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918" r:id="rId2"/>
    <p:sldId id="919" r:id="rId3"/>
    <p:sldId id="914" r:id="rId4"/>
    <p:sldId id="915" r:id="rId5"/>
    <p:sldId id="847" r:id="rId6"/>
    <p:sldId id="646" r:id="rId7"/>
    <p:sldId id="257" r:id="rId8"/>
    <p:sldId id="564" r:id="rId9"/>
    <p:sldId id="565" r:id="rId10"/>
    <p:sldId id="703" r:id="rId11"/>
    <p:sldId id="628" r:id="rId12"/>
    <p:sldId id="704" r:id="rId13"/>
    <p:sldId id="844" r:id="rId14"/>
    <p:sldId id="839" r:id="rId15"/>
    <p:sldId id="840" r:id="rId16"/>
    <p:sldId id="843" r:id="rId17"/>
    <p:sldId id="845" r:id="rId18"/>
    <p:sldId id="802" r:id="rId19"/>
    <p:sldId id="841" r:id="rId20"/>
    <p:sldId id="791" r:id="rId21"/>
    <p:sldId id="256" r:id="rId22"/>
    <p:sldId id="921" r:id="rId23"/>
    <p:sldId id="910" r:id="rId24"/>
    <p:sldId id="911" r:id="rId25"/>
    <p:sldId id="912" r:id="rId26"/>
    <p:sldId id="907" r:id="rId27"/>
    <p:sldId id="686" r:id="rId28"/>
    <p:sldId id="876" r:id="rId29"/>
    <p:sldId id="862" r:id="rId30"/>
    <p:sldId id="863" r:id="rId31"/>
    <p:sldId id="868" r:id="rId32"/>
    <p:sldId id="902" r:id="rId33"/>
    <p:sldId id="881" r:id="rId34"/>
    <p:sldId id="882" r:id="rId35"/>
    <p:sldId id="884" r:id="rId36"/>
    <p:sldId id="885" r:id="rId37"/>
    <p:sldId id="883" r:id="rId38"/>
    <p:sldId id="894" r:id="rId39"/>
    <p:sldId id="895" r:id="rId40"/>
    <p:sldId id="893" r:id="rId41"/>
    <p:sldId id="896" r:id="rId42"/>
    <p:sldId id="897" r:id="rId43"/>
    <p:sldId id="905" r:id="rId44"/>
    <p:sldId id="898" r:id="rId45"/>
    <p:sldId id="899" r:id="rId46"/>
    <p:sldId id="900" r:id="rId47"/>
    <p:sldId id="906" r:id="rId48"/>
    <p:sldId id="903" r:id="rId49"/>
    <p:sldId id="904" r:id="rId50"/>
    <p:sldId id="920" r:id="rId51"/>
    <p:sldId id="917" r:id="rId52"/>
    <p:sldId id="753" r:id="rId53"/>
    <p:sldId id="803" r:id="rId54"/>
    <p:sldId id="790" r:id="rId55"/>
    <p:sldId id="879" r:id="rId56"/>
    <p:sldId id="880" r:id="rId57"/>
    <p:sldId id="794" r:id="rId58"/>
    <p:sldId id="861" r:id="rId59"/>
    <p:sldId id="886" r:id="rId60"/>
    <p:sldId id="887" r:id="rId61"/>
    <p:sldId id="888" r:id="rId62"/>
    <p:sldId id="889" r:id="rId63"/>
    <p:sldId id="891" r:id="rId64"/>
    <p:sldId id="892" r:id="rId65"/>
    <p:sldId id="71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5CD"/>
    <a:srgbClr val="C218C2"/>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137" d="100"/>
          <a:sy n="137" d="100"/>
        </p:scale>
        <p:origin x="2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69850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computational time, let’s briefly introduce hardware</a:t>
            </a:r>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124916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a:p>
            <a:endParaRPr lang="en-US" dirty="0"/>
          </a:p>
          <a:p>
            <a:r>
              <a:rPr lang="en-US" dirty="0"/>
              <a:t>VOTE 1: How many trainable parameters (weights and biases) in the input layer? </a:t>
            </a:r>
          </a:p>
          <a:p>
            <a:r>
              <a:rPr lang="en-US" dirty="0"/>
              <a:t>VOTE 2: If the input layer was a 10x10 image, how many trainable parameters? </a:t>
            </a:r>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Which output contains the most information? </a:t>
            </a:r>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414624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How many trainable parameters (weights and biases) for this operation? </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2021198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How many trainable parameters for this operation ?</a:t>
            </a:r>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4181464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 between pooling and convolutional layer</a:t>
            </a:r>
          </a:p>
        </p:txBody>
      </p:sp>
      <p:sp>
        <p:nvSpPr>
          <p:cNvPr id="4" name="Slide Number Placeholder 3"/>
          <p:cNvSpPr>
            <a:spLocks noGrp="1"/>
          </p:cNvSpPr>
          <p:nvPr>
            <p:ph type="sldNum" sz="quarter" idx="5"/>
          </p:nvPr>
        </p:nvSpPr>
        <p:spPr/>
        <p:txBody>
          <a:bodyPr/>
          <a:lstStyle/>
          <a:p>
            <a:fld id="{9CF2F013-C680-4F1D-A725-B09F536C38BD}" type="slidenum">
              <a:rPr lang="en-US" smtClean="0"/>
              <a:t>37</a:t>
            </a:fld>
            <a:endParaRPr lang="en-US"/>
          </a:p>
        </p:txBody>
      </p:sp>
    </p:spTree>
    <p:extLst>
      <p:ext uri="{BB962C8B-B14F-4D97-AF65-F5344CB8AC3E}">
        <p14:creationId xmlns:p14="http://schemas.microsoft.com/office/powerpoint/2010/main" val="133597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38</a:t>
            </a:fld>
            <a:endParaRPr lang="en-US"/>
          </a:p>
        </p:txBody>
      </p:sp>
    </p:spTree>
    <p:extLst>
      <p:ext uri="{BB962C8B-B14F-4D97-AF65-F5344CB8AC3E}">
        <p14:creationId xmlns:p14="http://schemas.microsoft.com/office/powerpoint/2010/main" val="2579209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226350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Atmospheric convection is the atmospheric motion driven by air density differences, often from the sun heating the surface resulting in less dense air that then ascends, which is exactly what is happening in this storm during the North American Monsoon. As convection form clouds that interact with radiation [BREAK] and interact with storms that transport heat, water, and tracers such as dust, atmospheric convection is responsible for fast vertical energy transfer between the surface, the atmosphere and space.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706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42</a:t>
            </a:fld>
            <a:endParaRPr lang="en-US"/>
          </a:p>
        </p:txBody>
      </p:sp>
    </p:spTree>
    <p:extLst>
      <p:ext uri="{BB962C8B-B14F-4D97-AF65-F5344CB8AC3E}">
        <p14:creationId xmlns:p14="http://schemas.microsoft.com/office/powerpoint/2010/main" val="2989184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43</a:t>
            </a:fld>
            <a:endParaRPr lang="en-US"/>
          </a:p>
        </p:txBody>
      </p:sp>
    </p:spTree>
    <p:extLst>
      <p:ext uri="{BB962C8B-B14F-4D97-AF65-F5344CB8AC3E}">
        <p14:creationId xmlns:p14="http://schemas.microsoft.com/office/powerpoint/2010/main" val="412882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44</a:t>
            </a:fld>
            <a:endParaRPr lang="en-US"/>
          </a:p>
        </p:txBody>
      </p:sp>
    </p:spTree>
    <p:extLst>
      <p:ext uri="{BB962C8B-B14F-4D97-AF65-F5344CB8AC3E}">
        <p14:creationId xmlns:p14="http://schemas.microsoft.com/office/powerpoint/2010/main" val="3779207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Who thinks it’s a good idea? Ask people who think it’s a good idea why?</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4035809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49</a:t>
            </a:fld>
            <a:endParaRPr lang="en-US"/>
          </a:p>
        </p:txBody>
      </p:sp>
    </p:spTree>
    <p:extLst>
      <p:ext uri="{BB962C8B-B14F-4D97-AF65-F5344CB8AC3E}">
        <p14:creationId xmlns:p14="http://schemas.microsoft.com/office/powerpoint/2010/main" val="1523263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50</a:t>
            </a:fld>
            <a:endParaRPr lang="en-US"/>
          </a:p>
        </p:txBody>
      </p:sp>
    </p:spTree>
    <p:extLst>
      <p:ext uri="{BB962C8B-B14F-4D97-AF65-F5344CB8AC3E}">
        <p14:creationId xmlns:p14="http://schemas.microsoft.com/office/powerpoint/2010/main" val="2042228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52</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65</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their major importance for vertical energy transfer, we would like to resolve the effect of convection and clouds on the climate in our models because they are a major constraint on climate sensitivity. Unfortunately, models fail at representing these effects because most climate models use a coarse-grid with empirical models of clouds, which distorts the multi-scale interaction between climate, convection, and clouds. This leads to large uncertainties and explain why for a given emission scenario, the representation of clouds remain the primary source of uncertainty in our long-term climate projections, which is the first motivation for this talk.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344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motivation is that thanks to computational advances, we are now able to run global simulations with a grid fine enough to explicitly simulate deep cloud systems. However, because of computational limits, we are only able to run such simulations for a short period of time, for instance 1 year, which pales in contrast to the hundred year simulations we need for long-term climate predictions.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35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parallel to the development of global cloud-resolving models, progress in stochastic optimization &amp; computational capabilities has improved machine learning algorithms- And in this talk, ML generally describes algorithms that learn to perform a task from data without being explicitly programmed for that task. So recent computational progress has *improved* ML algorithms to the point where they can be trained on these high-resolution simulations to accurately mimic the effect of deep cloud systems on climate. This requires a bit of context [switch]</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23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research, I mostly rely on climate simulations that use the super-parametrized community atmospheric model, where the multi-scale nature of atmospheric thermodynamics is explicitly represented via the combination of (on the left) an exterior model almost identical to a traditional global climate model, and (on the right) an interior model, which is an expensive cloud-resolving model explicitly representing the response of convection and fine-scale turbulence to given large-scale thermodynamic conditions. The role of the neural network is to emulate and replace the interior model, which can make the climate model up to a hundred times faster with minimal accuracy trade-off.</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23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case, the details of the neural network can be adjusted for the modeling task at hand, but all the neural networks (define) I will present today take insolation, temperature, and specific humidity or water vapor concentration, and surface enthalpy fluxes as inputs. They then output </a:t>
            </a:r>
            <a:r>
              <a:rPr lang="en-US" dirty="0" err="1"/>
              <a:t>subgrid</a:t>
            </a:r>
            <a:r>
              <a:rPr lang="en-US" dirty="0"/>
              <a:t>-scale thermodynamics fluxes, which is how unresolved clouds and turbulence redistribute heat and water vapor in the vertical, as well as radiative fluxes at the surface and the top of the atmosphere.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23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movie showing the performance of such a NN at emulating </a:t>
            </a:r>
            <a:r>
              <a:rPr lang="en-US" dirty="0" err="1"/>
              <a:t>subgrid</a:t>
            </a:r>
            <a:r>
              <a:rPr lang="en-US" dirty="0"/>
              <a:t>-scale thermodynamics from a super-parametrized climate simulation with Earth-like boundary conditions, with the ground truth we are trying to emulate at the top, the NN prediction at the bottom, convective moistening on the left and convective heating on the right. We can see that it does extremely well given the complexity of the task at hand.</a:t>
            </a:r>
          </a:p>
          <a:p>
            <a:endParaRPr lang="en-US" dirty="0"/>
          </a:p>
          <a:p>
            <a:r>
              <a:rPr lang="en-US" dirty="0"/>
              <a:t>3 problems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113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movie showing the performance of such a NN at emulating </a:t>
            </a:r>
            <a:r>
              <a:rPr lang="en-US" dirty="0" err="1"/>
              <a:t>subgrid</a:t>
            </a:r>
            <a:r>
              <a:rPr lang="en-US" dirty="0"/>
              <a:t>-scale thermodynamics from a super-parametrized climate simulation with Earth-like boundary conditions, with the ground truth we are trying to emulate at the top, the NN prediction at the bottom, convective moistening on the left and convective heating on the right. We can see that it does extremely well given the complexity of the task at hand.</a:t>
            </a:r>
          </a:p>
          <a:p>
            <a:endParaRPr lang="en-US" dirty="0"/>
          </a:p>
          <a:p>
            <a:r>
              <a:rPr lang="en-US" dirty="0"/>
              <a:t>3 problems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78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10/24/2023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10/24/2023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10/24/2023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5,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png"/><Relationship Id="rId3" Type="http://schemas.openxmlformats.org/officeDocument/2006/relationships/video" Target="../media/media1.mp4"/><Relationship Id="rId7" Type="http://schemas.openxmlformats.org/officeDocument/2006/relationships/image" Target="../media/image11.png"/><Relationship Id="rId12" Type="http://schemas.openxmlformats.org/officeDocument/2006/relationships/image" Target="../media/image15.png"/><Relationship Id="rId2" Type="http://schemas.microsoft.com/office/2007/relationships/media" Target="../media/media1.mp4"/><Relationship Id="rId1" Type="http://schemas.openxmlformats.org/officeDocument/2006/relationships/tags" Target="../tags/tag4.xml"/><Relationship Id="rId6" Type="http://schemas.openxmlformats.org/officeDocument/2006/relationships/image" Target="../media/image10.jpg"/><Relationship Id="rId11" Type="http://schemas.openxmlformats.org/officeDocument/2006/relationships/image" Target="../media/image14.png"/><Relationship Id="rId5" Type="http://schemas.openxmlformats.org/officeDocument/2006/relationships/notesSlide" Target="../notesSlides/notesSlide7.xml"/><Relationship Id="rId10" Type="http://schemas.openxmlformats.org/officeDocument/2006/relationships/image" Target="../media/image13.png"/><Relationship Id="rId4" Type="http://schemas.openxmlformats.org/officeDocument/2006/relationships/slideLayout" Target="../slideLayouts/slideLayout7.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6.xml"/><Relationship Id="rId7" Type="http://schemas.openxmlformats.org/officeDocument/2006/relationships/image" Target="../media/image4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5.gif"/></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66.jpg"/><Relationship Id="rId4" Type="http://schemas.openxmlformats.org/officeDocument/2006/relationships/image" Target="../media/image65.jp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image" Target="../media/image64.jpg"/><Relationship Id="rId5" Type="http://schemas.openxmlformats.org/officeDocument/2006/relationships/image" Target="../media/image78.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461B17-ED67-74E3-6E51-896898B8600D}"/>
              </a:ext>
            </a:extLst>
          </p:cNvPr>
          <p:cNvSpPr>
            <a:spLocks noGrp="1"/>
          </p:cNvSpPr>
          <p:nvPr>
            <p:ph type="sldNum" sz="quarter" idx="12"/>
          </p:nvPr>
        </p:nvSpPr>
        <p:spPr/>
        <p:txBody>
          <a:bodyPr/>
          <a:lstStyle/>
          <a:p>
            <a:fld id="{A5686A01-FA10-4E06-92C7-92734750F4C6}" type="slidenum">
              <a:rPr lang="en-US" smtClean="0"/>
              <a:pPr/>
              <a:t>1</a:t>
            </a:fld>
            <a:endParaRPr lang="en-US" dirty="0"/>
          </a:p>
        </p:txBody>
      </p:sp>
    </p:spTree>
    <p:extLst>
      <p:ext uri="{BB962C8B-B14F-4D97-AF65-F5344CB8AC3E}">
        <p14:creationId xmlns:p14="http://schemas.microsoft.com/office/powerpoint/2010/main" val="198662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D67029-FF15-4C66-AC5D-361E950EE522}"/>
              </a:ext>
            </a:extLst>
          </p:cNvPr>
          <p:cNvSpPr txBox="1"/>
          <p:nvPr/>
        </p:nvSpPr>
        <p:spPr>
          <a:xfrm>
            <a:off x="0" y="0"/>
            <a:ext cx="121920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MU Sans Serif"/>
                <a:ea typeface="+mn-ea"/>
                <a:cs typeface="+mn-cs"/>
              </a:rPr>
              <a:t>ML of </a:t>
            </a:r>
            <a:r>
              <a:rPr kumimoji="0" lang="en-US" sz="4800" b="0" i="0" u="none" strike="noStrike" kern="1200" cap="none" spc="0" normalizeH="0" baseline="0" noProof="0" dirty="0" err="1">
                <a:ln>
                  <a:noFill/>
                </a:ln>
                <a:solidFill>
                  <a:prstClr val="black"/>
                </a:solidFill>
                <a:effectLst/>
                <a:uLnTx/>
                <a:uFillTx/>
                <a:latin typeface="CMU Sans Serif"/>
                <a:ea typeface="+mn-ea"/>
                <a:cs typeface="+mn-cs"/>
              </a:rPr>
              <a:t>Subgrid</a:t>
            </a:r>
            <a:r>
              <a:rPr kumimoji="0" lang="en-US" sz="4800" b="0" i="0" u="none" strike="noStrike" kern="1200" cap="none" spc="0" normalizeH="0" baseline="0" noProof="0" dirty="0">
                <a:ln>
                  <a:noFill/>
                </a:ln>
                <a:solidFill>
                  <a:prstClr val="black"/>
                </a:solidFill>
                <a:effectLst/>
                <a:uLnTx/>
                <a:uFillTx/>
                <a:latin typeface="CMU Sans Serif"/>
                <a:ea typeface="+mn-ea"/>
                <a:cs typeface="+mn-cs"/>
              </a:rPr>
              <a:t>-Scale Thermodynamics</a:t>
            </a:r>
          </a:p>
        </p:txBody>
      </p:sp>
      <p:pic>
        <p:nvPicPr>
          <p:cNvPr id="3" name="Picture 2">
            <a:extLst>
              <a:ext uri="{FF2B5EF4-FFF2-40B4-BE49-F238E27FC236}">
                <a16:creationId xmlns:a16="http://schemas.microsoft.com/office/drawing/2014/main" id="{9E9C84D8-B3C8-4DD4-98BC-DD280D92E430}"/>
              </a:ext>
            </a:extLst>
          </p:cNvPr>
          <p:cNvPicPr>
            <a:picLocks noChangeAspect="1"/>
          </p:cNvPicPr>
          <p:nvPr/>
        </p:nvPicPr>
        <p:blipFill rotWithShape="1">
          <a:blip r:embed="rId4">
            <a:extLst>
              <a:ext uri="{28A0092B-C50C-407E-A947-70E740481C1C}">
                <a14:useLocalDpi xmlns:a14="http://schemas.microsoft.com/office/drawing/2010/main" val="0"/>
              </a:ext>
            </a:extLst>
          </a:blip>
          <a:srcRect l="2110" t="6560" r="3045" b="1474"/>
          <a:stretch/>
        </p:blipFill>
        <p:spPr>
          <a:xfrm>
            <a:off x="3352346" y="1517306"/>
            <a:ext cx="5487307" cy="3507733"/>
          </a:xfrm>
          <a:prstGeom prst="rect">
            <a:avLst/>
          </a:prstGeom>
        </p:spPr>
      </p:pic>
      <p:sp>
        <p:nvSpPr>
          <p:cNvPr id="22" name="TextBox 21">
            <a:extLst>
              <a:ext uri="{FF2B5EF4-FFF2-40B4-BE49-F238E27FC236}">
                <a16:creationId xmlns:a16="http://schemas.microsoft.com/office/drawing/2014/main" id="{17A606C7-50D1-4D0A-A106-8B0A82AF65BF}"/>
              </a:ext>
            </a:extLst>
          </p:cNvPr>
          <p:cNvSpPr txBox="1"/>
          <p:nvPr/>
        </p:nvSpPr>
        <p:spPr>
          <a:xfrm>
            <a:off x="3068258" y="6491549"/>
            <a:ext cx="9143999"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Image source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e3sm.org, </a:t>
            </a:r>
            <a:r>
              <a:rPr kumimoji="0" lang="en-US" sz="1800" b="0" i="1" u="sng" strike="noStrike" kern="1200" cap="none" spc="0" normalizeH="0" baseline="0" noProof="0" dirty="0">
                <a:ln>
                  <a:noFill/>
                </a:ln>
                <a:solidFill>
                  <a:prstClr val="black"/>
                </a:solidFill>
                <a:effectLst/>
                <a:uLnTx/>
                <a:uFillTx/>
                <a:latin typeface="CMU Sans Serif"/>
                <a:ea typeface="+mn-ea"/>
                <a:cs typeface="+mn-cs"/>
              </a:rPr>
              <a:t>Model source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Khairoutdinov et al. (2004)</a:t>
            </a:r>
          </a:p>
        </p:txBody>
      </p:sp>
      <p:sp>
        <p:nvSpPr>
          <p:cNvPr id="30" name="TextBox 29">
            <a:extLst>
              <a:ext uri="{FF2B5EF4-FFF2-40B4-BE49-F238E27FC236}">
                <a16:creationId xmlns:a16="http://schemas.microsoft.com/office/drawing/2014/main" id="{D1871339-89A1-470E-AA88-1F1A64B96333}"/>
              </a:ext>
            </a:extLst>
          </p:cNvPr>
          <p:cNvSpPr txBox="1"/>
          <p:nvPr/>
        </p:nvSpPr>
        <p:spPr>
          <a:xfrm>
            <a:off x="0" y="5302676"/>
            <a:ext cx="12192000"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Setup</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 Super-Parameterized climate model, </a:t>
            </a:r>
            <a:r>
              <a:rPr kumimoji="0" lang="en-US" sz="3000" b="0" i="0" u="none" strike="noStrike" kern="1200" cap="none" spc="0" normalizeH="0" baseline="0" noProof="0" dirty="0" err="1">
                <a:ln>
                  <a:noFill/>
                </a:ln>
                <a:solidFill>
                  <a:prstClr val="black"/>
                </a:solidFill>
                <a:effectLst/>
                <a:uLnTx/>
                <a:uFillTx/>
                <a:latin typeface="CMU Sans Serif"/>
                <a:ea typeface="+mn-ea"/>
                <a:cs typeface="+mn-cs"/>
              </a:rPr>
              <a:t>Aquaplanet</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&amp; Earth-like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Year 1 for training (</a:t>
            </a:r>
            <a:r>
              <a:rPr kumimoji="0" lang="en-US" sz="3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50M samples), Year 2 for validation/test</a:t>
            </a:r>
          </a:p>
        </p:txBody>
      </p:sp>
      <p:sp>
        <p:nvSpPr>
          <p:cNvPr id="32" name="TextBox 31">
            <a:extLst>
              <a:ext uri="{FF2B5EF4-FFF2-40B4-BE49-F238E27FC236}">
                <a16:creationId xmlns:a16="http://schemas.microsoft.com/office/drawing/2014/main" id="{CB804E85-2582-4F05-B7B4-9EF0CA01A55B}"/>
              </a:ext>
            </a:extLst>
          </p:cNvPr>
          <p:cNvSpPr txBox="1"/>
          <p:nvPr/>
        </p:nvSpPr>
        <p:spPr>
          <a:xfrm>
            <a:off x="9174657" y="1529825"/>
            <a:ext cx="3094237"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MU Sans Serif"/>
                <a:ea typeface="+mn-ea"/>
                <a:cs typeface="+mn-cs"/>
              </a:rPr>
              <a:t>Neural Network: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20 times faster</a:t>
            </a:r>
          </a:p>
        </p:txBody>
      </p:sp>
      <p:grpSp>
        <p:nvGrpSpPr>
          <p:cNvPr id="34" name="Group 33">
            <a:extLst>
              <a:ext uri="{FF2B5EF4-FFF2-40B4-BE49-F238E27FC236}">
                <a16:creationId xmlns:a16="http://schemas.microsoft.com/office/drawing/2014/main" id="{0B088C59-E81E-471E-967C-6B0F6EE1E797}"/>
              </a:ext>
            </a:extLst>
          </p:cNvPr>
          <p:cNvGrpSpPr/>
          <p:nvPr/>
        </p:nvGrpSpPr>
        <p:grpSpPr>
          <a:xfrm>
            <a:off x="6546753" y="1659859"/>
            <a:ext cx="2292900" cy="2041527"/>
            <a:chOff x="4680223" y="2578100"/>
            <a:chExt cx="1785650" cy="1233133"/>
          </a:xfrm>
        </p:grpSpPr>
        <p:sp>
          <p:nvSpPr>
            <p:cNvPr id="35" name="Rectangle 34">
              <a:extLst>
                <a:ext uri="{FF2B5EF4-FFF2-40B4-BE49-F238E27FC236}">
                  <a16:creationId xmlns:a16="http://schemas.microsoft.com/office/drawing/2014/main" id="{268C191E-7E94-4069-AB02-FDFAAFF44D1E}"/>
                </a:ext>
              </a:extLst>
            </p:cNvPr>
            <p:cNvSpPr/>
            <p:nvPr/>
          </p:nvSpPr>
          <p:spPr>
            <a:xfrm>
              <a:off x="4680223" y="2578100"/>
              <a:ext cx="1403061" cy="12331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
          <p:nvSpPr>
            <p:cNvPr id="36" name="Rectangle 35">
              <a:extLst>
                <a:ext uri="{FF2B5EF4-FFF2-40B4-BE49-F238E27FC236}">
                  <a16:creationId xmlns:a16="http://schemas.microsoft.com/office/drawing/2014/main" id="{F7EAD01F-F590-4BD8-A433-4ED39A58EB1B}"/>
                </a:ext>
              </a:extLst>
            </p:cNvPr>
            <p:cNvSpPr/>
            <p:nvPr/>
          </p:nvSpPr>
          <p:spPr>
            <a:xfrm>
              <a:off x="4832623" y="2766617"/>
              <a:ext cx="1633250" cy="630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grpSp>
      <p:pic>
        <p:nvPicPr>
          <p:cNvPr id="31" name="Picture 30">
            <a:extLst>
              <a:ext uri="{FF2B5EF4-FFF2-40B4-BE49-F238E27FC236}">
                <a16:creationId xmlns:a16="http://schemas.microsoft.com/office/drawing/2014/main" id="{620A4CB2-D342-46AF-96F3-A67B7FB730C3}"/>
              </a:ext>
            </a:extLst>
          </p:cNvPr>
          <p:cNvPicPr>
            <a:picLocks noChangeAspect="1"/>
          </p:cNvPicPr>
          <p:nvPr/>
        </p:nvPicPr>
        <p:blipFill rotWithShape="1">
          <a:blip r:embed="rId5">
            <a:extLst>
              <a:ext uri="{28A0092B-C50C-407E-A947-70E740481C1C}">
                <a14:useLocalDpi xmlns:a14="http://schemas.microsoft.com/office/drawing/2010/main" val="0"/>
              </a:ext>
            </a:extLst>
          </a:blip>
          <a:srcRect r="2519"/>
          <a:stretch/>
        </p:blipFill>
        <p:spPr>
          <a:xfrm>
            <a:off x="6379235" y="2030044"/>
            <a:ext cx="2823628" cy="1621030"/>
          </a:xfrm>
          <a:prstGeom prst="rect">
            <a:avLst/>
          </a:prstGeom>
          <a:ln w="76200">
            <a:solidFill>
              <a:schemeClr val="tx1"/>
            </a:solidFill>
            <a:prstDash val="solid"/>
          </a:ln>
        </p:spPr>
      </p:pic>
    </p:spTree>
    <p:custDataLst>
      <p:tags r:id="rId1"/>
    </p:custDataLst>
    <p:extLst>
      <p:ext uri="{BB962C8B-B14F-4D97-AF65-F5344CB8AC3E}">
        <p14:creationId xmlns:p14="http://schemas.microsoft.com/office/powerpoint/2010/main" val="110710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118A322-59F1-46C4-81D5-EDA9F5A01B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1" y="1758072"/>
            <a:ext cx="1034376" cy="1236305"/>
          </a:xfrm>
          <a:prstGeom prst="rect">
            <a:avLst/>
          </a:prstGeom>
        </p:spPr>
      </p:pic>
      <p:pic>
        <p:nvPicPr>
          <p:cNvPr id="20" name="Picture 19" descr="Screen Clipping">
            <a:extLst>
              <a:ext uri="{FF2B5EF4-FFF2-40B4-BE49-F238E27FC236}">
                <a16:creationId xmlns:a16="http://schemas.microsoft.com/office/drawing/2014/main" id="{389BD6A7-722C-458B-ABCE-929DA64F7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425532"/>
            <a:ext cx="12192000" cy="442977"/>
          </a:xfrm>
          <a:prstGeom prst="rect">
            <a:avLst/>
          </a:prstGeom>
          <a:solidFill>
            <a:schemeClr val="bg1"/>
          </a:solidFill>
        </p:spPr>
      </p:pic>
      <p:pic>
        <p:nvPicPr>
          <p:cNvPr id="21" name="Picture 20">
            <a:extLst>
              <a:ext uri="{FF2B5EF4-FFF2-40B4-BE49-F238E27FC236}">
                <a16:creationId xmlns:a16="http://schemas.microsoft.com/office/drawing/2014/main" id="{314D0AA8-FCE9-4997-BBF8-B4B33AA30EFF}"/>
              </a:ext>
            </a:extLst>
          </p:cNvPr>
          <p:cNvPicPr>
            <a:picLocks noChangeAspect="1"/>
          </p:cNvPicPr>
          <p:nvPr/>
        </p:nvPicPr>
        <p:blipFill rotWithShape="1">
          <a:blip r:embed="rId8">
            <a:extLst>
              <a:ext uri="{28A0092B-C50C-407E-A947-70E740481C1C}">
                <a14:useLocalDpi xmlns:a14="http://schemas.microsoft.com/office/drawing/2010/main" val="0"/>
              </a:ext>
            </a:extLst>
          </a:blip>
          <a:srcRect r="2519"/>
          <a:stretch/>
        </p:blipFill>
        <p:spPr>
          <a:xfrm>
            <a:off x="4684186" y="2392950"/>
            <a:ext cx="2823628" cy="1621030"/>
          </a:xfrm>
          <a:prstGeom prst="rect">
            <a:avLst/>
          </a:prstGeom>
          <a:ln w="76200">
            <a:solidFill>
              <a:schemeClr val="tx1"/>
            </a:solidFill>
            <a:prstDash val="solid"/>
          </a:ln>
        </p:spPr>
      </p:pic>
      <p:grpSp>
        <p:nvGrpSpPr>
          <p:cNvPr id="23" name="Group 22">
            <a:extLst>
              <a:ext uri="{FF2B5EF4-FFF2-40B4-BE49-F238E27FC236}">
                <a16:creationId xmlns:a16="http://schemas.microsoft.com/office/drawing/2014/main" id="{F6555105-3B62-46A3-8430-874486225C70}"/>
              </a:ext>
            </a:extLst>
          </p:cNvPr>
          <p:cNvGrpSpPr/>
          <p:nvPr/>
        </p:nvGrpSpPr>
        <p:grpSpPr>
          <a:xfrm>
            <a:off x="63246" y="5539326"/>
            <a:ext cx="1716259" cy="886206"/>
            <a:chOff x="3742120" y="4971477"/>
            <a:chExt cx="1403843" cy="649226"/>
          </a:xfrm>
        </p:grpSpPr>
        <p:cxnSp>
          <p:nvCxnSpPr>
            <p:cNvPr id="24" name="Connector: Curved 23">
              <a:extLst>
                <a:ext uri="{FF2B5EF4-FFF2-40B4-BE49-F238E27FC236}">
                  <a16:creationId xmlns:a16="http://schemas.microsoft.com/office/drawing/2014/main" id="{CE5602C3-2240-432B-9C68-F10AFCF17EC6}"/>
                </a:ext>
              </a:extLst>
            </p:cNvPr>
            <p:cNvCxnSpPr/>
            <p:nvPr/>
          </p:nvCxnSpPr>
          <p:spPr>
            <a:xfrm rot="5400000" flipH="1" flipV="1">
              <a:off x="3556227" y="5158150"/>
              <a:ext cx="643455" cy="271669"/>
            </a:xfrm>
            <a:prstGeom prst="curvedConnector3">
              <a:avLst>
                <a:gd name="adj1" fmla="val 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8F9DABFA-7E8D-433D-9C52-6146DD1BE7CC}"/>
                </a:ext>
              </a:extLst>
            </p:cNvPr>
            <p:cNvCxnSpPr/>
            <p:nvPr/>
          </p:nvCxnSpPr>
          <p:spPr>
            <a:xfrm rot="16200000" flipV="1">
              <a:off x="4010455" y="5339107"/>
              <a:ext cx="444146" cy="102630"/>
            </a:xfrm>
            <a:prstGeom prst="curvedConnector3">
              <a:avLst>
                <a:gd name="adj1" fmla="val 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21531E5B-B9D6-4801-A1DF-EDCB6618D8D1}"/>
                </a:ext>
              </a:extLst>
            </p:cNvPr>
            <p:cNvCxnSpPr/>
            <p:nvPr/>
          </p:nvCxnSpPr>
          <p:spPr>
            <a:xfrm rot="5400000" flipH="1" flipV="1">
              <a:off x="4435465" y="5385265"/>
              <a:ext cx="326719" cy="144158"/>
            </a:xfrm>
            <a:prstGeom prst="curvedConnector3">
              <a:avLst>
                <a:gd name="adj1" fmla="val 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8228B352-7A50-4443-BA39-362848C01F0B}"/>
                </a:ext>
              </a:extLst>
            </p:cNvPr>
            <p:cNvCxnSpPr/>
            <p:nvPr/>
          </p:nvCxnSpPr>
          <p:spPr>
            <a:xfrm rot="16200000" flipV="1">
              <a:off x="4585539" y="5056842"/>
              <a:ext cx="645790" cy="475059"/>
            </a:xfrm>
            <a:prstGeom prst="curvedConnector3">
              <a:avLst>
                <a:gd name="adj1" fmla="val 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BBA5887-0E49-4723-82DF-51B1104DE4B5}"/>
              </a:ext>
            </a:extLst>
          </p:cNvPr>
          <p:cNvGrpSpPr/>
          <p:nvPr/>
        </p:nvGrpSpPr>
        <p:grpSpPr>
          <a:xfrm>
            <a:off x="10622164" y="1902329"/>
            <a:ext cx="1569836" cy="1233245"/>
            <a:chOff x="10622164" y="1902329"/>
            <a:chExt cx="1569836" cy="1233245"/>
          </a:xfrm>
        </p:grpSpPr>
        <p:pic>
          <p:nvPicPr>
            <p:cNvPr id="28" name="Picture 27">
              <a:extLst>
                <a:ext uri="{FF2B5EF4-FFF2-40B4-BE49-F238E27FC236}">
                  <a16:creationId xmlns:a16="http://schemas.microsoft.com/office/drawing/2014/main" id="{CA5CB82E-CB62-42C5-9688-DF9C708365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4297" y="1972392"/>
              <a:ext cx="914576" cy="1093118"/>
            </a:xfrm>
            <a:prstGeom prst="rect">
              <a:avLst/>
            </a:prstGeom>
          </p:spPr>
        </p:pic>
        <p:sp>
          <p:nvSpPr>
            <p:cNvPr id="40" name="Arrow: Curved Right 39">
              <a:extLst>
                <a:ext uri="{FF2B5EF4-FFF2-40B4-BE49-F238E27FC236}">
                  <a16:creationId xmlns:a16="http://schemas.microsoft.com/office/drawing/2014/main" id="{563D6B07-E607-4F8D-B32F-C9E1C29D10A6}"/>
                </a:ext>
              </a:extLst>
            </p:cNvPr>
            <p:cNvSpPr/>
            <p:nvPr/>
          </p:nvSpPr>
          <p:spPr>
            <a:xfrm>
              <a:off x="10622164" y="1902329"/>
              <a:ext cx="535845" cy="1233245"/>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sp>
          <p:nvSpPr>
            <p:cNvPr id="41" name="Arrow: Curved Right 40">
              <a:extLst>
                <a:ext uri="{FF2B5EF4-FFF2-40B4-BE49-F238E27FC236}">
                  <a16:creationId xmlns:a16="http://schemas.microsoft.com/office/drawing/2014/main" id="{C3886B5E-B114-453C-B3E7-BF3DBEEECEC6}"/>
                </a:ext>
              </a:extLst>
            </p:cNvPr>
            <p:cNvSpPr/>
            <p:nvPr/>
          </p:nvSpPr>
          <p:spPr>
            <a:xfrm flipH="1" flipV="1">
              <a:off x="11656155" y="1902329"/>
              <a:ext cx="535845" cy="1233245"/>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grpSp>
      <p:cxnSp>
        <p:nvCxnSpPr>
          <p:cNvPr id="6" name="Straight Arrow Connector 5">
            <a:extLst>
              <a:ext uri="{FF2B5EF4-FFF2-40B4-BE49-F238E27FC236}">
                <a16:creationId xmlns:a16="http://schemas.microsoft.com/office/drawing/2014/main" id="{EA4DEAEF-4543-4099-9AC2-9313DE9841FF}"/>
              </a:ext>
            </a:extLst>
          </p:cNvPr>
          <p:cNvCxnSpPr>
            <a:cxnSpLocks/>
          </p:cNvCxnSpPr>
          <p:nvPr/>
        </p:nvCxnSpPr>
        <p:spPr>
          <a:xfrm>
            <a:off x="2485550" y="520296"/>
            <a:ext cx="2403190" cy="2233414"/>
          </a:xfrm>
          <a:prstGeom prst="straightConnector1">
            <a:avLst/>
          </a:prstGeom>
          <a:ln w="38100">
            <a:solidFill>
              <a:srgbClr val="FFCB0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2ABC9A-62CE-490A-9CA1-AE1E5D9F9B6F}"/>
              </a:ext>
            </a:extLst>
          </p:cNvPr>
          <p:cNvSpPr txBox="1"/>
          <p:nvPr/>
        </p:nvSpPr>
        <p:spPr>
          <a:xfrm>
            <a:off x="826843" y="133612"/>
            <a:ext cx="1853245"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CB06"/>
                </a:solidFill>
                <a:effectLst/>
                <a:uLnTx/>
                <a:uFillTx/>
                <a:latin typeface="CMU Sans Serif"/>
                <a:ea typeface="+mn-ea"/>
                <a:cs typeface="+mn-cs"/>
              </a:rPr>
              <a:t>Insolation</a:t>
            </a:r>
          </a:p>
        </p:txBody>
      </p:sp>
      <p:cxnSp>
        <p:nvCxnSpPr>
          <p:cNvPr id="42" name="Straight Arrow Connector 41">
            <a:extLst>
              <a:ext uri="{FF2B5EF4-FFF2-40B4-BE49-F238E27FC236}">
                <a16:creationId xmlns:a16="http://schemas.microsoft.com/office/drawing/2014/main" id="{0BDB4468-B612-485D-9B76-B48155BD9B4F}"/>
              </a:ext>
            </a:extLst>
          </p:cNvPr>
          <p:cNvCxnSpPr>
            <a:cxnSpLocks/>
          </p:cNvCxnSpPr>
          <p:nvPr/>
        </p:nvCxnSpPr>
        <p:spPr>
          <a:xfrm>
            <a:off x="3073138" y="2455356"/>
            <a:ext cx="1867912" cy="610154"/>
          </a:xfrm>
          <a:prstGeom prst="straightConnector1">
            <a:avLst/>
          </a:prstGeom>
          <a:ln w="38100">
            <a:solidFill>
              <a:srgbClr val="C7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B17473-D3D2-40FF-AFF3-DD6CFE964DE9}"/>
              </a:ext>
            </a:extLst>
          </p:cNvPr>
          <p:cNvCxnSpPr>
            <a:cxnSpLocks/>
          </p:cNvCxnSpPr>
          <p:nvPr/>
        </p:nvCxnSpPr>
        <p:spPr>
          <a:xfrm flipV="1">
            <a:off x="2300140" y="3360811"/>
            <a:ext cx="2640910" cy="613981"/>
          </a:xfrm>
          <a:prstGeom prst="straightConnector1">
            <a:avLst/>
          </a:prstGeom>
          <a:ln w="38100">
            <a:solidFill>
              <a:srgbClr val="4DACE7"/>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71675E-154F-4B50-9F1E-E9FAD798A475}"/>
              </a:ext>
            </a:extLst>
          </p:cNvPr>
          <p:cNvCxnSpPr>
            <a:cxnSpLocks/>
          </p:cNvCxnSpPr>
          <p:nvPr/>
        </p:nvCxnSpPr>
        <p:spPr>
          <a:xfrm flipV="1">
            <a:off x="3073138" y="3662993"/>
            <a:ext cx="1835193" cy="18532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869C4F6-D4FF-4738-AE92-6F742B58E82D}"/>
              </a:ext>
            </a:extLst>
          </p:cNvPr>
          <p:cNvSpPr txBox="1"/>
          <p:nvPr/>
        </p:nvSpPr>
        <p:spPr>
          <a:xfrm>
            <a:off x="834418" y="2096051"/>
            <a:ext cx="2350551"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C70000"/>
                </a:solidFill>
                <a:effectLst/>
                <a:uLnTx/>
                <a:uFillTx/>
                <a:latin typeface="CMU Sans Serif"/>
                <a:ea typeface="+mn-ea"/>
                <a:cs typeface="+mn-cs"/>
              </a:rPr>
              <a:t>Temperature</a:t>
            </a:r>
          </a:p>
        </p:txBody>
      </p:sp>
      <p:sp>
        <p:nvSpPr>
          <p:cNvPr id="48" name="TextBox 47">
            <a:extLst>
              <a:ext uri="{FF2B5EF4-FFF2-40B4-BE49-F238E27FC236}">
                <a16:creationId xmlns:a16="http://schemas.microsoft.com/office/drawing/2014/main" id="{8FE7273F-3458-4FD6-83D5-1062587C4626}"/>
              </a:ext>
            </a:extLst>
          </p:cNvPr>
          <p:cNvSpPr txBox="1"/>
          <p:nvPr/>
        </p:nvSpPr>
        <p:spPr>
          <a:xfrm>
            <a:off x="899201" y="3812767"/>
            <a:ext cx="169472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4DACE7"/>
                </a:solidFill>
                <a:effectLst/>
                <a:uLnTx/>
                <a:uFillTx/>
                <a:latin typeface="CMU Sans Serif"/>
                <a:ea typeface="+mn-ea"/>
                <a:cs typeface="+mn-cs"/>
              </a:rPr>
              <a:t>Specific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4DACE7"/>
                </a:solidFill>
                <a:effectLst/>
                <a:uLnTx/>
                <a:uFillTx/>
                <a:latin typeface="CMU Sans Serif"/>
                <a:ea typeface="+mn-ea"/>
                <a:cs typeface="+mn-cs"/>
              </a:rPr>
              <a:t>Humidity</a:t>
            </a:r>
          </a:p>
        </p:txBody>
      </p:sp>
      <p:sp>
        <p:nvSpPr>
          <p:cNvPr id="49" name="TextBox 48">
            <a:extLst>
              <a:ext uri="{FF2B5EF4-FFF2-40B4-BE49-F238E27FC236}">
                <a16:creationId xmlns:a16="http://schemas.microsoft.com/office/drawing/2014/main" id="{EB2D5BC7-7DB4-4FDB-9802-E8F24B37DB39}"/>
              </a:ext>
            </a:extLst>
          </p:cNvPr>
          <p:cNvSpPr txBox="1"/>
          <p:nvPr/>
        </p:nvSpPr>
        <p:spPr>
          <a:xfrm>
            <a:off x="1785003" y="5419304"/>
            <a:ext cx="2723194"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70C0"/>
                </a:solidFill>
                <a:effectLst/>
                <a:uLnTx/>
                <a:uFillTx/>
                <a:latin typeface="CMU Sans Serif"/>
                <a:ea typeface="+mn-ea"/>
                <a:cs typeface="+mn-cs"/>
              </a:rPr>
              <a:t>Surface Enthalpy Fluxes</a:t>
            </a:r>
          </a:p>
        </p:txBody>
      </p:sp>
      <p:cxnSp>
        <p:nvCxnSpPr>
          <p:cNvPr id="50" name="Straight Arrow Connector 49">
            <a:extLst>
              <a:ext uri="{FF2B5EF4-FFF2-40B4-BE49-F238E27FC236}">
                <a16:creationId xmlns:a16="http://schemas.microsoft.com/office/drawing/2014/main" id="{426D1131-A5C2-4B06-9358-591CCB8FDEE7}"/>
              </a:ext>
            </a:extLst>
          </p:cNvPr>
          <p:cNvCxnSpPr>
            <a:cxnSpLocks/>
          </p:cNvCxnSpPr>
          <p:nvPr/>
        </p:nvCxnSpPr>
        <p:spPr>
          <a:xfrm>
            <a:off x="7333154" y="3819694"/>
            <a:ext cx="1942821" cy="895694"/>
          </a:xfrm>
          <a:prstGeom prst="straightConnector1">
            <a:avLst/>
          </a:prstGeom>
          <a:ln w="38100">
            <a:solidFill>
              <a:srgbClr val="4DACE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2EA82DB-0526-4D00-B9D7-5A27C4746804}"/>
              </a:ext>
            </a:extLst>
          </p:cNvPr>
          <p:cNvCxnSpPr>
            <a:cxnSpLocks/>
          </p:cNvCxnSpPr>
          <p:nvPr/>
        </p:nvCxnSpPr>
        <p:spPr>
          <a:xfrm flipV="1">
            <a:off x="7333154" y="2753710"/>
            <a:ext cx="1821479" cy="415630"/>
          </a:xfrm>
          <a:prstGeom prst="straightConnector1">
            <a:avLst/>
          </a:prstGeom>
          <a:ln w="38100">
            <a:solidFill>
              <a:srgbClr val="C7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3D6AF86-41F7-496E-8E00-99DB1B20A95B}"/>
              </a:ext>
            </a:extLst>
          </p:cNvPr>
          <p:cNvCxnSpPr>
            <a:cxnSpLocks/>
          </p:cNvCxnSpPr>
          <p:nvPr/>
        </p:nvCxnSpPr>
        <p:spPr>
          <a:xfrm flipV="1">
            <a:off x="7340162" y="926303"/>
            <a:ext cx="1666869" cy="1636291"/>
          </a:xfrm>
          <a:prstGeom prst="straightConnector1">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DAB01F-6E32-495F-8E54-773DAF07C6D1}"/>
              </a:ext>
            </a:extLst>
          </p:cNvPr>
          <p:cNvSpPr txBox="1"/>
          <p:nvPr/>
        </p:nvSpPr>
        <p:spPr>
          <a:xfrm>
            <a:off x="8442595" y="4569019"/>
            <a:ext cx="2212001"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4DACE7"/>
                </a:solidFill>
                <a:effectLst/>
                <a:uLnTx/>
                <a:uFillTx/>
                <a:latin typeface="CMU Sans Serif"/>
                <a:ea typeface="+mn-ea"/>
                <a:cs typeface="+mn-cs"/>
              </a:rPr>
              <a:t>Subgrid</a:t>
            </a:r>
            <a:endParaRPr kumimoji="0" lang="en-US" sz="3000" b="0" i="0" u="none" strike="noStrike" kern="1200" cap="none" spc="0" normalizeH="0" baseline="0" noProof="0" dirty="0">
              <a:ln>
                <a:noFill/>
              </a:ln>
              <a:solidFill>
                <a:srgbClr val="4DACE7"/>
              </a:solidFill>
              <a:effectLst/>
              <a:uLnTx/>
              <a:uFillTx/>
              <a:latin typeface="CMU Sans Serif"/>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4DACE7"/>
                </a:solidFill>
                <a:effectLst/>
                <a:uLnTx/>
                <a:uFillTx/>
                <a:latin typeface="CMU Sans Serif"/>
                <a:ea typeface="+mn-ea"/>
                <a:cs typeface="+mn-cs"/>
              </a:rPr>
              <a:t>Moistening</a:t>
            </a:r>
          </a:p>
        </p:txBody>
      </p:sp>
      <p:sp>
        <p:nvSpPr>
          <p:cNvPr id="57" name="TextBox 56">
            <a:extLst>
              <a:ext uri="{FF2B5EF4-FFF2-40B4-BE49-F238E27FC236}">
                <a16:creationId xmlns:a16="http://schemas.microsoft.com/office/drawing/2014/main" id="{2FFE658A-2DBD-4C63-B4EE-0B62CA41DAED}"/>
              </a:ext>
            </a:extLst>
          </p:cNvPr>
          <p:cNvSpPr txBox="1"/>
          <p:nvPr/>
        </p:nvSpPr>
        <p:spPr>
          <a:xfrm>
            <a:off x="8410163" y="2022509"/>
            <a:ext cx="2212001"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C70000"/>
                </a:solidFill>
                <a:effectLst/>
                <a:uLnTx/>
                <a:uFillTx/>
                <a:latin typeface="CMU Sans Serif"/>
                <a:ea typeface="+mn-ea"/>
                <a:cs typeface="+mn-cs"/>
              </a:rPr>
              <a:t>Subgrid</a:t>
            </a:r>
            <a:endParaRPr kumimoji="0" lang="en-US" sz="3000" b="0" i="0" u="none" strike="noStrike" kern="1200" cap="none" spc="0" normalizeH="0" baseline="0" noProof="0" dirty="0">
              <a:ln>
                <a:noFill/>
              </a:ln>
              <a:solidFill>
                <a:srgbClr val="C70000"/>
              </a:solidFill>
              <a:effectLst/>
              <a:uLnTx/>
              <a:uFillTx/>
              <a:latin typeface="CMU Sans Serif"/>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C70000"/>
                </a:solidFill>
                <a:effectLst/>
                <a:uLnTx/>
                <a:uFillTx/>
                <a:latin typeface="CMU Sans Serif"/>
                <a:ea typeface="+mn-ea"/>
                <a:cs typeface="+mn-cs"/>
              </a:rPr>
              <a:t>Heating</a:t>
            </a:r>
          </a:p>
        </p:txBody>
      </p:sp>
      <p:sp>
        <p:nvSpPr>
          <p:cNvPr id="58" name="TextBox 57">
            <a:extLst>
              <a:ext uri="{FF2B5EF4-FFF2-40B4-BE49-F238E27FC236}">
                <a16:creationId xmlns:a16="http://schemas.microsoft.com/office/drawing/2014/main" id="{96DA6534-9641-45DF-8B36-3A4F9117B38C}"/>
              </a:ext>
            </a:extLst>
          </p:cNvPr>
          <p:cNvSpPr txBox="1"/>
          <p:nvPr/>
        </p:nvSpPr>
        <p:spPr>
          <a:xfrm>
            <a:off x="7716851" y="-10859"/>
            <a:ext cx="2455479"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7F7F"/>
                </a:solidFill>
                <a:effectLst/>
                <a:uLnTx/>
                <a:uFillTx/>
                <a:latin typeface="CMU Sans Serif"/>
                <a:ea typeface="+mn-ea"/>
                <a:cs typeface="+mn-cs"/>
              </a:rPr>
              <a:t>Radiative Fluxes</a:t>
            </a:r>
          </a:p>
        </p:txBody>
      </p:sp>
      <p:grpSp>
        <p:nvGrpSpPr>
          <p:cNvPr id="63" name="Group 62">
            <a:extLst>
              <a:ext uri="{FF2B5EF4-FFF2-40B4-BE49-F238E27FC236}">
                <a16:creationId xmlns:a16="http://schemas.microsoft.com/office/drawing/2014/main" id="{92CD5B1C-E7D7-41E6-9D5B-07390E1885A9}"/>
              </a:ext>
            </a:extLst>
          </p:cNvPr>
          <p:cNvGrpSpPr/>
          <p:nvPr/>
        </p:nvGrpSpPr>
        <p:grpSpPr>
          <a:xfrm>
            <a:off x="10382250" y="43804"/>
            <a:ext cx="1760172" cy="738405"/>
            <a:chOff x="3742120" y="4971477"/>
            <a:chExt cx="1403843" cy="649226"/>
          </a:xfrm>
        </p:grpSpPr>
        <p:cxnSp>
          <p:nvCxnSpPr>
            <p:cNvPr id="64" name="Connector: Curved 63">
              <a:extLst>
                <a:ext uri="{FF2B5EF4-FFF2-40B4-BE49-F238E27FC236}">
                  <a16:creationId xmlns:a16="http://schemas.microsoft.com/office/drawing/2014/main" id="{A50B2C67-4DA7-4250-9DAB-96121BFA7B6B}"/>
                </a:ext>
              </a:extLst>
            </p:cNvPr>
            <p:cNvCxnSpPr/>
            <p:nvPr/>
          </p:nvCxnSpPr>
          <p:spPr>
            <a:xfrm rot="5400000" flipH="1" flipV="1">
              <a:off x="3556227" y="5158150"/>
              <a:ext cx="643455" cy="271669"/>
            </a:xfrm>
            <a:prstGeom prst="curvedConnector3">
              <a:avLst>
                <a:gd name="adj1" fmla="val 50000"/>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E26DACD5-945E-409B-BDCB-D6F10ACC5F6F}"/>
                </a:ext>
              </a:extLst>
            </p:cNvPr>
            <p:cNvCxnSpPr/>
            <p:nvPr/>
          </p:nvCxnSpPr>
          <p:spPr>
            <a:xfrm rot="16200000" flipV="1">
              <a:off x="4010455" y="5339107"/>
              <a:ext cx="444146" cy="102630"/>
            </a:xfrm>
            <a:prstGeom prst="curvedConnector3">
              <a:avLst>
                <a:gd name="adj1" fmla="val 50000"/>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080625BE-61C3-4871-8DD4-28B3EBB5644F}"/>
                </a:ext>
              </a:extLst>
            </p:cNvPr>
            <p:cNvCxnSpPr/>
            <p:nvPr/>
          </p:nvCxnSpPr>
          <p:spPr>
            <a:xfrm rot="5400000" flipH="1" flipV="1">
              <a:off x="4435465" y="5385265"/>
              <a:ext cx="326719" cy="144158"/>
            </a:xfrm>
            <a:prstGeom prst="curvedConnector3">
              <a:avLst>
                <a:gd name="adj1" fmla="val 50000"/>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18563CE9-4303-43CC-AA0D-C0EAC6D1C95E}"/>
                </a:ext>
              </a:extLst>
            </p:cNvPr>
            <p:cNvCxnSpPr/>
            <p:nvPr/>
          </p:nvCxnSpPr>
          <p:spPr>
            <a:xfrm rot="16200000" flipV="1">
              <a:off x="4585539" y="5056842"/>
              <a:ext cx="645790" cy="475059"/>
            </a:xfrm>
            <a:prstGeom prst="curvedConnector3">
              <a:avLst>
                <a:gd name="adj1" fmla="val 50000"/>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F29A0E4-C665-4566-B094-D4A71A1C7B3A}"/>
              </a:ext>
            </a:extLst>
          </p:cNvPr>
          <p:cNvGrpSpPr/>
          <p:nvPr/>
        </p:nvGrpSpPr>
        <p:grpSpPr>
          <a:xfrm>
            <a:off x="47052" y="3854358"/>
            <a:ext cx="829200" cy="802997"/>
            <a:chOff x="47052" y="3854358"/>
            <a:chExt cx="829200" cy="802997"/>
          </a:xfrm>
        </p:grpSpPr>
        <p:pic>
          <p:nvPicPr>
            <p:cNvPr id="62" name="Picture 61" descr="Icon&#10;&#10;Description automatically generated">
              <a:extLst>
                <a:ext uri="{FF2B5EF4-FFF2-40B4-BE49-F238E27FC236}">
                  <a16:creationId xmlns:a16="http://schemas.microsoft.com/office/drawing/2014/main" id="{407C9635-BDAE-4FCD-A7F0-5FE7C622CB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52" y="4320599"/>
              <a:ext cx="402495" cy="336756"/>
            </a:xfrm>
            <a:prstGeom prst="rect">
              <a:avLst/>
            </a:prstGeom>
          </p:spPr>
        </p:pic>
        <p:pic>
          <p:nvPicPr>
            <p:cNvPr id="68" name="Picture 67" descr="Icon&#10;&#10;Description automatically generated">
              <a:extLst>
                <a:ext uri="{FF2B5EF4-FFF2-40B4-BE49-F238E27FC236}">
                  <a16:creationId xmlns:a16="http://schemas.microsoft.com/office/drawing/2014/main" id="{E330962D-A82E-415D-B3F7-ADD6542CFE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372" y="4178876"/>
              <a:ext cx="378880" cy="316998"/>
            </a:xfrm>
            <a:prstGeom prst="rect">
              <a:avLst/>
            </a:prstGeom>
          </p:spPr>
        </p:pic>
        <p:pic>
          <p:nvPicPr>
            <p:cNvPr id="69" name="Picture 68" descr="Icon&#10;&#10;Description automatically generated">
              <a:extLst>
                <a:ext uri="{FF2B5EF4-FFF2-40B4-BE49-F238E27FC236}">
                  <a16:creationId xmlns:a16="http://schemas.microsoft.com/office/drawing/2014/main" id="{A0940F23-B2D6-4500-9158-D5565BA5BB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97" y="3854358"/>
              <a:ext cx="430049" cy="359810"/>
            </a:xfrm>
            <a:prstGeom prst="rect">
              <a:avLst/>
            </a:prstGeom>
          </p:spPr>
        </p:pic>
      </p:grpSp>
      <p:grpSp>
        <p:nvGrpSpPr>
          <p:cNvPr id="2" name="Group 1">
            <a:extLst>
              <a:ext uri="{FF2B5EF4-FFF2-40B4-BE49-F238E27FC236}">
                <a16:creationId xmlns:a16="http://schemas.microsoft.com/office/drawing/2014/main" id="{C82F7D4C-D144-44F6-A7CF-688B0C70E94A}"/>
              </a:ext>
            </a:extLst>
          </p:cNvPr>
          <p:cNvGrpSpPr/>
          <p:nvPr/>
        </p:nvGrpSpPr>
        <p:grpSpPr>
          <a:xfrm>
            <a:off x="10622164" y="4438960"/>
            <a:ext cx="1569836" cy="1233245"/>
            <a:chOff x="10622164" y="4438960"/>
            <a:chExt cx="1569836" cy="1233245"/>
          </a:xfrm>
        </p:grpSpPr>
        <p:grpSp>
          <p:nvGrpSpPr>
            <p:cNvPr id="60" name="Group 59">
              <a:extLst>
                <a:ext uri="{FF2B5EF4-FFF2-40B4-BE49-F238E27FC236}">
                  <a16:creationId xmlns:a16="http://schemas.microsoft.com/office/drawing/2014/main" id="{E6C05C62-25A3-44FF-9425-293C2AD851D0}"/>
                </a:ext>
              </a:extLst>
            </p:cNvPr>
            <p:cNvGrpSpPr/>
            <p:nvPr/>
          </p:nvGrpSpPr>
          <p:grpSpPr>
            <a:xfrm>
              <a:off x="10622164" y="4438960"/>
              <a:ext cx="1569836" cy="1233245"/>
              <a:chOff x="10622164" y="4438960"/>
              <a:chExt cx="1569836" cy="1233245"/>
            </a:xfrm>
          </p:grpSpPr>
          <p:sp>
            <p:nvSpPr>
              <p:cNvPr id="38" name="Rectangle 37">
                <a:extLst>
                  <a:ext uri="{FF2B5EF4-FFF2-40B4-BE49-F238E27FC236}">
                    <a16:creationId xmlns:a16="http://schemas.microsoft.com/office/drawing/2014/main" id="{EB0B2001-CBC5-4F84-9066-E304D69BDF27}"/>
                  </a:ext>
                </a:extLst>
              </p:cNvPr>
              <p:cNvSpPr/>
              <p:nvPr/>
            </p:nvSpPr>
            <p:spPr>
              <a:xfrm>
                <a:off x="11623436" y="5166969"/>
                <a:ext cx="366132" cy="55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MU Sans Serif"/>
                  <a:ea typeface="+mn-ea"/>
                  <a:cs typeface="+mn-cs"/>
                </a:endParaRPr>
              </a:p>
            </p:txBody>
          </p:sp>
          <p:sp>
            <p:nvSpPr>
              <p:cNvPr id="4" name="Arrow: Curved Right 3">
                <a:extLst>
                  <a:ext uri="{FF2B5EF4-FFF2-40B4-BE49-F238E27FC236}">
                    <a16:creationId xmlns:a16="http://schemas.microsoft.com/office/drawing/2014/main" id="{34C3A74F-596A-4A48-9E34-5C674F191542}"/>
                  </a:ext>
                </a:extLst>
              </p:cNvPr>
              <p:cNvSpPr/>
              <p:nvPr/>
            </p:nvSpPr>
            <p:spPr>
              <a:xfrm>
                <a:off x="10622164" y="4438960"/>
                <a:ext cx="535845" cy="1233245"/>
              </a:xfrm>
              <a:prstGeom prst="curvedRightArrow">
                <a:avLst/>
              </a:prstGeom>
              <a:solidFill>
                <a:srgbClr val="4DACE7"/>
              </a:solidFill>
              <a:ln>
                <a:solidFill>
                  <a:srgbClr val="4DA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sp>
            <p:nvSpPr>
              <p:cNvPr id="39" name="Arrow: Curved Right 38">
                <a:extLst>
                  <a:ext uri="{FF2B5EF4-FFF2-40B4-BE49-F238E27FC236}">
                    <a16:creationId xmlns:a16="http://schemas.microsoft.com/office/drawing/2014/main" id="{9194410A-7FB0-49F2-848F-75A6901EAFC5}"/>
                  </a:ext>
                </a:extLst>
              </p:cNvPr>
              <p:cNvSpPr/>
              <p:nvPr/>
            </p:nvSpPr>
            <p:spPr>
              <a:xfrm flipH="1" flipV="1">
                <a:off x="11656155" y="4438960"/>
                <a:ext cx="535845" cy="1233245"/>
              </a:xfrm>
              <a:prstGeom prst="curvedRightArrow">
                <a:avLst/>
              </a:prstGeom>
              <a:solidFill>
                <a:srgbClr val="4DACE7"/>
              </a:solidFill>
              <a:ln>
                <a:solidFill>
                  <a:srgbClr val="4DA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grpSp>
        <p:grpSp>
          <p:nvGrpSpPr>
            <p:cNvPr id="32" name="Group 31">
              <a:extLst>
                <a:ext uri="{FF2B5EF4-FFF2-40B4-BE49-F238E27FC236}">
                  <a16:creationId xmlns:a16="http://schemas.microsoft.com/office/drawing/2014/main" id="{DF5257C7-EDEB-46F6-A0EF-FF6BB5EA1C09}"/>
                </a:ext>
              </a:extLst>
            </p:cNvPr>
            <p:cNvGrpSpPr/>
            <p:nvPr/>
          </p:nvGrpSpPr>
          <p:grpSpPr>
            <a:xfrm>
              <a:off x="11008698" y="4593834"/>
              <a:ext cx="829200" cy="802997"/>
              <a:chOff x="11008698" y="4593834"/>
              <a:chExt cx="829200" cy="802997"/>
            </a:xfrm>
          </p:grpSpPr>
          <p:pic>
            <p:nvPicPr>
              <p:cNvPr id="70" name="Picture 69" descr="Icon&#10;&#10;Description automatically generated">
                <a:extLst>
                  <a:ext uri="{FF2B5EF4-FFF2-40B4-BE49-F238E27FC236}">
                    <a16:creationId xmlns:a16="http://schemas.microsoft.com/office/drawing/2014/main" id="{CA3C3866-3CAA-411E-B71E-9E433A9D98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08698" y="5060075"/>
                <a:ext cx="402495" cy="336756"/>
              </a:xfrm>
              <a:prstGeom prst="rect">
                <a:avLst/>
              </a:prstGeom>
            </p:spPr>
          </p:pic>
          <p:pic>
            <p:nvPicPr>
              <p:cNvPr id="71" name="Picture 70" descr="Icon&#10;&#10;Description automatically generated">
                <a:extLst>
                  <a:ext uri="{FF2B5EF4-FFF2-40B4-BE49-F238E27FC236}">
                    <a16:creationId xmlns:a16="http://schemas.microsoft.com/office/drawing/2014/main" id="{AD579CFC-4AF3-48DA-9CC7-1ED3C0DADF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59018" y="4918352"/>
                <a:ext cx="378880" cy="316998"/>
              </a:xfrm>
              <a:prstGeom prst="rect">
                <a:avLst/>
              </a:prstGeom>
            </p:spPr>
          </p:pic>
          <p:pic>
            <p:nvPicPr>
              <p:cNvPr id="72" name="Picture 71" descr="Icon&#10;&#10;Description automatically generated">
                <a:extLst>
                  <a:ext uri="{FF2B5EF4-FFF2-40B4-BE49-F238E27FC236}">
                    <a16:creationId xmlns:a16="http://schemas.microsoft.com/office/drawing/2014/main" id="{F7F0438E-B412-445F-9C63-511547C934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0943" y="4593834"/>
                <a:ext cx="430049" cy="359810"/>
              </a:xfrm>
              <a:prstGeom prst="rect">
                <a:avLst/>
              </a:prstGeom>
            </p:spPr>
          </p:pic>
        </p:grpSp>
      </p:grpSp>
      <p:pic>
        <p:nvPicPr>
          <p:cNvPr id="74" name="Picture 73" descr="A star filled sky&#10;&#10;Description automatically generated">
            <a:extLst>
              <a:ext uri="{FF2B5EF4-FFF2-40B4-BE49-F238E27FC236}">
                <a16:creationId xmlns:a16="http://schemas.microsoft.com/office/drawing/2014/main" id="{8A36DC90-D4FE-4657-B3D2-5493B24764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0" y="-3574"/>
            <a:ext cx="834213" cy="834213"/>
          </a:xfrm>
          <a:prstGeom prst="rect">
            <a:avLst/>
          </a:prstGeom>
        </p:spPr>
      </p:pic>
      <p:pic>
        <p:nvPicPr>
          <p:cNvPr id="46" name="TOEDIT_Trim">
            <a:hlinkClick r:id="" action="ppaction://media"/>
            <a:extLst>
              <a:ext uri="{FF2B5EF4-FFF2-40B4-BE49-F238E27FC236}">
                <a16:creationId xmlns:a16="http://schemas.microsoft.com/office/drawing/2014/main" id="{9860AFF4-A60D-44A2-BBB1-59995BC73E18}"/>
              </a:ext>
            </a:extLst>
          </p:cNvPr>
          <p:cNvPicPr>
            <a:picLocks noChangeAspect="1"/>
          </p:cNvPicPr>
          <p:nvPr>
            <a:videoFile r:link="rId3"/>
            <p:extLst>
              <p:ext uri="{DAA4B4D4-6D71-4841-9C94-3DE7FCFB9230}">
                <p14:media xmlns:p14="http://schemas.microsoft.com/office/powerpoint/2010/main" r:embed="rId2"/>
              </p:ext>
            </p:extLst>
          </p:nvPr>
        </p:nvPicPr>
        <p:blipFill>
          <a:blip r:embed="rId11"/>
          <a:stretch>
            <a:fillRect/>
          </a:stretch>
        </p:blipFill>
        <p:spPr>
          <a:xfrm>
            <a:off x="5220034" y="2651881"/>
            <a:ext cx="1913681" cy="1076446"/>
          </a:xfrm>
          <a:prstGeom prst="rect">
            <a:avLst/>
          </a:prstGeom>
        </p:spPr>
      </p:pic>
      <p:pic>
        <p:nvPicPr>
          <p:cNvPr id="5" name="Picture 4">
            <a:extLst>
              <a:ext uri="{FF2B5EF4-FFF2-40B4-BE49-F238E27FC236}">
                <a16:creationId xmlns:a16="http://schemas.microsoft.com/office/drawing/2014/main" id="{C66CB436-4172-4A28-B4C7-6CF432876FB2}"/>
              </a:ext>
            </a:extLst>
          </p:cNvPr>
          <p:cNvPicPr>
            <a:picLocks noChangeAspect="1"/>
          </p:cNvPicPr>
          <p:nvPr/>
        </p:nvPicPr>
        <p:blipFill>
          <a:blip r:embed="rId12"/>
          <a:stretch>
            <a:fillRect/>
          </a:stretch>
        </p:blipFill>
        <p:spPr>
          <a:xfrm>
            <a:off x="0" y="1510782"/>
            <a:ext cx="12203891" cy="3385366"/>
          </a:xfrm>
          <a:prstGeom prst="rect">
            <a:avLst/>
          </a:prstGeom>
        </p:spPr>
      </p:pic>
      <p:pic>
        <p:nvPicPr>
          <p:cNvPr id="9" name="Picture 8">
            <a:extLst>
              <a:ext uri="{FF2B5EF4-FFF2-40B4-BE49-F238E27FC236}">
                <a16:creationId xmlns:a16="http://schemas.microsoft.com/office/drawing/2014/main" id="{43085BA9-A40F-4701-9F30-64AE34B41E9F}"/>
              </a:ext>
            </a:extLst>
          </p:cNvPr>
          <p:cNvPicPr>
            <a:picLocks noChangeAspect="1"/>
          </p:cNvPicPr>
          <p:nvPr/>
        </p:nvPicPr>
        <p:blipFill>
          <a:blip r:embed="rId13"/>
          <a:stretch>
            <a:fillRect/>
          </a:stretch>
        </p:blipFill>
        <p:spPr>
          <a:xfrm>
            <a:off x="-11891" y="755723"/>
            <a:ext cx="12115800" cy="5210175"/>
          </a:xfrm>
          <a:prstGeom prst="rect">
            <a:avLst/>
          </a:prstGeom>
        </p:spPr>
      </p:pic>
    </p:spTree>
    <p:custDataLst>
      <p:tags r:id="rId1"/>
    </p:custDataLst>
    <p:extLst>
      <p:ext uri="{BB962C8B-B14F-4D97-AF65-F5344CB8AC3E}">
        <p14:creationId xmlns:p14="http://schemas.microsoft.com/office/powerpoint/2010/main" val="348257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954"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par>
                                <p:cTn id="81" presetID="10"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5"/>
                                        </p:tgtEl>
                                      </p:cBhvr>
                                    </p:animEffect>
                                    <p:set>
                                      <p:cBhvr>
                                        <p:cTn id="93" dur="1" fill="hold">
                                          <p:stCondLst>
                                            <p:cond delay="499"/>
                                          </p:stCondLst>
                                        </p:cTn>
                                        <p:tgtEl>
                                          <p:spTgt spid="5"/>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7" restart="whenNotActive" fill="hold" evtFilter="cancelBubble" nodeType="interactiveSeq">
                <p:stCondLst>
                  <p:cond evt="onClick" delay="0">
                    <p:tgtEl>
                      <p:spTgt spid="46"/>
                    </p:tgtEl>
                  </p:cond>
                </p:stCondLst>
                <p:endSync evt="end" delay="0">
                  <p:rtn val="all"/>
                </p:endSync>
                <p:childTnLst>
                  <p:par>
                    <p:cTn id="98" fill="hold">
                      <p:stCondLst>
                        <p:cond delay="0"/>
                      </p:stCondLst>
                      <p:childTnLst>
                        <p:par>
                          <p:cTn id="99" fill="hold">
                            <p:stCondLst>
                              <p:cond delay="0"/>
                            </p:stCondLst>
                            <p:childTnLst>
                              <p:par>
                                <p:cTn id="100" presetID="2" presetClass="mediacall" presetSubtype="0" fill="hold" nodeType="withEffect">
                                  <p:stCondLst>
                                    <p:cond delay="0"/>
                                  </p:stCondLst>
                                  <p:childTnLst>
                                    <p:cmd type="call" cmd="togglePause">
                                      <p:cBhvr>
                                        <p:cTn id="101" dur="1" fill="hold"/>
                                        <p:tgtEl>
                                          <p:spTgt spid="46"/>
                                        </p:tgtEl>
                                      </p:cBhvr>
                                    </p:cmd>
                                  </p:childTnLst>
                                </p:cTn>
                              </p:par>
                            </p:childTnLst>
                          </p:cTn>
                        </p:par>
                      </p:childTnLst>
                    </p:cTn>
                  </p:par>
                </p:childTnLst>
              </p:cTn>
              <p:nextCondLst>
                <p:cond evt="onClick" delay="0">
                  <p:tgtEl>
                    <p:spTgt spid="46"/>
                  </p:tgtEl>
                </p:cond>
              </p:nextCondLst>
            </p:seq>
            <p:video>
              <p:cMediaNode vol="0" mute="1">
                <p:cTn id="102" repeatCount="indefinite" fill="hold" display="0">
                  <p:stCondLst>
                    <p:cond delay="indefinite"/>
                  </p:stCondLst>
                </p:cTn>
                <p:tgtEl>
                  <p:spTgt spid="46"/>
                </p:tgtEl>
              </p:cMediaNode>
            </p:video>
          </p:childTnLst>
        </p:cTn>
      </p:par>
    </p:tnLst>
    <p:bldLst>
      <p:bldP spid="7" grpId="0"/>
      <p:bldP spid="47" grpId="0"/>
      <p:bldP spid="48" grpId="0"/>
      <p:bldP spid="49" grpId="0"/>
      <p:bldP spid="56" grpId="0"/>
      <p:bldP spid="57" grpId="0"/>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_For_Mike">
            <a:hlinkClick r:id="" action="ppaction://media"/>
            <a:extLst>
              <a:ext uri="{FF2B5EF4-FFF2-40B4-BE49-F238E27FC236}">
                <a16:creationId xmlns:a16="http://schemas.microsoft.com/office/drawing/2014/main" id="{50235246-6707-4EDE-B99F-049BE1B26D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868" t="16847" r="8326" b="14738"/>
          <a:stretch/>
        </p:blipFill>
        <p:spPr>
          <a:xfrm>
            <a:off x="2384737" y="0"/>
            <a:ext cx="9797800" cy="6221691"/>
          </a:xfrm>
          <a:prstGeom prst="rect">
            <a:avLst/>
          </a:prstGeom>
        </p:spPr>
      </p:pic>
      <p:sp>
        <p:nvSpPr>
          <p:cNvPr id="2" name="TextBox 1">
            <a:extLst>
              <a:ext uri="{FF2B5EF4-FFF2-40B4-BE49-F238E27FC236}">
                <a16:creationId xmlns:a16="http://schemas.microsoft.com/office/drawing/2014/main" id="{621E8241-E939-42F9-9C6A-92724C6BDAB2}"/>
              </a:ext>
            </a:extLst>
          </p:cNvPr>
          <p:cNvSpPr txBox="1"/>
          <p:nvPr/>
        </p:nvSpPr>
        <p:spPr>
          <a:xfrm>
            <a:off x="11389" y="6491404"/>
            <a:ext cx="12180611"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See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Rasp et al. (2018),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Brenowitz</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(2018,2019),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Gentine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 Yuval et al. (2020),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Krasnopolsky</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(2013)</a:t>
            </a:r>
          </a:p>
        </p:txBody>
      </p:sp>
      <p:sp>
        <p:nvSpPr>
          <p:cNvPr id="8" name="TextBox 7">
            <a:extLst>
              <a:ext uri="{FF2B5EF4-FFF2-40B4-BE49-F238E27FC236}">
                <a16:creationId xmlns:a16="http://schemas.microsoft.com/office/drawing/2014/main" id="{4E814984-A240-4AA5-943F-DE1EFA64A14C}"/>
              </a:ext>
            </a:extLst>
          </p:cNvPr>
          <p:cNvSpPr txBox="1"/>
          <p:nvPr/>
        </p:nvSpPr>
        <p:spPr>
          <a:xfrm>
            <a:off x="6354501" y="6098922"/>
            <a:ext cx="5828036"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Source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Mooers</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Pritchard, Beucler et al. (2021)</a:t>
            </a:r>
          </a:p>
        </p:txBody>
      </p:sp>
      <p:sp>
        <p:nvSpPr>
          <p:cNvPr id="9" name="TextBox 8">
            <a:extLst>
              <a:ext uri="{FF2B5EF4-FFF2-40B4-BE49-F238E27FC236}">
                <a16:creationId xmlns:a16="http://schemas.microsoft.com/office/drawing/2014/main" id="{6151BA86-A1FB-4132-A47F-5167CC649CD1}"/>
              </a:ext>
            </a:extLst>
          </p:cNvPr>
          <p:cNvSpPr txBox="1"/>
          <p:nvPr/>
        </p:nvSpPr>
        <p:spPr>
          <a:xfrm>
            <a:off x="-1" y="441594"/>
            <a:ext cx="2384737"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MU Sans Serif"/>
                <a:ea typeface="+mn-ea"/>
                <a:cs typeface="+mn-cs"/>
              </a:rPr>
              <a:t>Truth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Super-param.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simulation</a:t>
            </a:r>
          </a:p>
        </p:txBody>
      </p:sp>
      <p:sp>
        <p:nvSpPr>
          <p:cNvPr id="10" name="TextBox 9">
            <a:extLst>
              <a:ext uri="{FF2B5EF4-FFF2-40B4-BE49-F238E27FC236}">
                <a16:creationId xmlns:a16="http://schemas.microsoft.com/office/drawing/2014/main" id="{C0DE5DE5-DF80-4523-B535-A55635F8D08C}"/>
              </a:ext>
            </a:extLst>
          </p:cNvPr>
          <p:cNvSpPr txBox="1"/>
          <p:nvPr/>
        </p:nvSpPr>
        <p:spPr>
          <a:xfrm>
            <a:off x="9463" y="4128981"/>
            <a:ext cx="2384737"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MU Sans Serif"/>
                <a:ea typeface="+mn-ea"/>
                <a:cs typeface="+mn-cs"/>
              </a:rPr>
              <a:t>Prediction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NN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(offline)</a:t>
            </a:r>
          </a:p>
        </p:txBody>
      </p:sp>
      <p:pic>
        <p:nvPicPr>
          <p:cNvPr id="4" name="Picture 3">
            <a:extLst>
              <a:ext uri="{FF2B5EF4-FFF2-40B4-BE49-F238E27FC236}">
                <a16:creationId xmlns:a16="http://schemas.microsoft.com/office/drawing/2014/main" id="{ED972668-E399-4A5F-A1DF-AC22BF0AD146}"/>
              </a:ext>
            </a:extLst>
          </p:cNvPr>
          <p:cNvPicPr>
            <a:picLocks noChangeAspect="1"/>
          </p:cNvPicPr>
          <p:nvPr/>
        </p:nvPicPr>
        <p:blipFill>
          <a:blip r:embed="rId6"/>
          <a:stretch>
            <a:fillRect/>
          </a:stretch>
        </p:blipFill>
        <p:spPr>
          <a:xfrm>
            <a:off x="-9463" y="0"/>
            <a:ext cx="12192000" cy="6043687"/>
          </a:xfrm>
          <a:prstGeom prst="rect">
            <a:avLst/>
          </a:prstGeom>
        </p:spPr>
      </p:pic>
    </p:spTree>
    <p:extLst>
      <p:ext uri="{BB962C8B-B14F-4D97-AF65-F5344CB8AC3E}">
        <p14:creationId xmlns:p14="http://schemas.microsoft.com/office/powerpoint/2010/main" val="22091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mediacall" presetSubtype="0" fill="hold" nodeType="withEffect">
                                  <p:stCondLst>
                                    <p:cond delay="0"/>
                                  </p:stCondLst>
                                  <p:childTnLst>
                                    <p:cmd type="call" cmd="playFrom(0.0)">
                                      <p:cBhvr>
                                        <p:cTn id="9" dur="5040" fill="hold"/>
                                        <p:tgtEl>
                                          <p:spTgt spid="7"/>
                                        </p:tgtEl>
                                      </p:cBhvr>
                                    </p:cmd>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p:cTn id="23" repeatCount="indefinite" fill="hold" display="0">
                  <p:stCondLst>
                    <p:cond delay="indefinite"/>
                  </p:stCondLst>
                </p:cTn>
                <p:tgtEl>
                  <p:spTgt spid="7"/>
                </p:tgtEl>
              </p:cMediaNode>
            </p:video>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V_heating_moistening (2021_07_14 03_13_34 UTC)">
            <a:hlinkClick r:id="" action="ppaction://media"/>
            <a:extLst>
              <a:ext uri="{FF2B5EF4-FFF2-40B4-BE49-F238E27FC236}">
                <a16:creationId xmlns:a16="http://schemas.microsoft.com/office/drawing/2014/main" id="{5ECA40A9-E890-4301-8E44-BDA4461FB3E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7932" b="25570"/>
          <a:stretch/>
        </p:blipFill>
        <p:spPr>
          <a:xfrm>
            <a:off x="0" y="390645"/>
            <a:ext cx="12184265" cy="6076709"/>
          </a:xfrm>
          <a:prstGeom prst="rect">
            <a:avLst/>
          </a:prstGeom>
        </p:spPr>
      </p:pic>
    </p:spTree>
    <p:extLst>
      <p:ext uri="{BB962C8B-B14F-4D97-AF65-F5344CB8AC3E}">
        <p14:creationId xmlns:p14="http://schemas.microsoft.com/office/powerpoint/2010/main" val="279372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E8241-E939-42F9-9C6A-92724C6BDAB2}"/>
              </a:ext>
            </a:extLst>
          </p:cNvPr>
          <p:cNvSpPr txBox="1"/>
          <p:nvPr/>
        </p:nvSpPr>
        <p:spPr>
          <a:xfrm>
            <a:off x="11389" y="6491404"/>
            <a:ext cx="12180611"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See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Rasp et al. (2018),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Brenowitz</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(2018,2019),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Gentine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 Yuval et al. (2020),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Krasnopolsky</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(2013)</a:t>
            </a:r>
          </a:p>
        </p:txBody>
      </p:sp>
      <p:pic>
        <p:nvPicPr>
          <p:cNvPr id="5" name="Picture 4">
            <a:extLst>
              <a:ext uri="{FF2B5EF4-FFF2-40B4-BE49-F238E27FC236}">
                <a16:creationId xmlns:a16="http://schemas.microsoft.com/office/drawing/2014/main" id="{2AE7EB01-873F-47A0-8AA6-379F7FAAB79F}"/>
              </a:ext>
            </a:extLst>
          </p:cNvPr>
          <p:cNvPicPr>
            <a:picLocks noChangeAspect="1"/>
          </p:cNvPicPr>
          <p:nvPr/>
        </p:nvPicPr>
        <p:blipFill>
          <a:blip r:embed="rId3"/>
          <a:stretch>
            <a:fillRect/>
          </a:stretch>
        </p:blipFill>
        <p:spPr>
          <a:xfrm>
            <a:off x="0" y="0"/>
            <a:ext cx="12192000" cy="5986435"/>
          </a:xfrm>
          <a:prstGeom prst="rect">
            <a:avLst/>
          </a:prstGeom>
        </p:spPr>
      </p:pic>
    </p:spTree>
    <p:extLst>
      <p:ext uri="{BB962C8B-B14F-4D97-AF65-F5344CB8AC3E}">
        <p14:creationId xmlns:p14="http://schemas.microsoft.com/office/powerpoint/2010/main" val="52545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7885F-921B-43E9-9A9B-C1EB31144368}"/>
              </a:ext>
            </a:extLst>
          </p:cNvPr>
          <p:cNvPicPr>
            <a:picLocks noChangeAspect="1"/>
          </p:cNvPicPr>
          <p:nvPr/>
        </p:nvPicPr>
        <p:blipFill>
          <a:blip r:embed="rId3"/>
          <a:stretch>
            <a:fillRect/>
          </a:stretch>
        </p:blipFill>
        <p:spPr>
          <a:xfrm>
            <a:off x="-185198" y="0"/>
            <a:ext cx="7449646" cy="6858000"/>
          </a:xfrm>
          <a:prstGeom prst="rect">
            <a:avLst/>
          </a:prstGeom>
        </p:spPr>
      </p:pic>
      <p:pic>
        <p:nvPicPr>
          <p:cNvPr id="5" name="Picture 4" descr="\documentclass{article}&#10;\usepackage{amsmath}&#10;\pagestyle{empty}&#10;\begin{document}&#10;&#10;$&#10;R^{2}\left(p\right)=1-\frac{\left\langle \mathrm{Squared\ error}\left(x,y,p\right)\right\rangle _{x,y}}{\mathrm{Variance}_{x,y}\left(x,y,p\right)}&#10;$&#10;&#10;\end{document}" title="IguanaTex Bitmap Display">
            <a:extLst>
              <a:ext uri="{FF2B5EF4-FFF2-40B4-BE49-F238E27FC236}">
                <a16:creationId xmlns:a16="http://schemas.microsoft.com/office/drawing/2014/main" id="{32879A96-BA04-4282-8217-D06D8E4774F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412253" y="0"/>
            <a:ext cx="5779747" cy="668438"/>
          </a:xfrm>
          <a:prstGeom prst="rect">
            <a:avLst/>
          </a:prstGeom>
        </p:spPr>
      </p:pic>
      <p:sp>
        <p:nvSpPr>
          <p:cNvPr id="6" name="TextBox 5">
            <a:extLst>
              <a:ext uri="{FF2B5EF4-FFF2-40B4-BE49-F238E27FC236}">
                <a16:creationId xmlns:a16="http://schemas.microsoft.com/office/drawing/2014/main" id="{7D97C4EE-822B-43EC-B498-66C0BE5C323A}"/>
              </a:ext>
            </a:extLst>
          </p:cNvPr>
          <p:cNvSpPr txBox="1"/>
          <p:nvPr/>
        </p:nvSpPr>
        <p:spPr>
          <a:xfrm>
            <a:off x="7581418" y="2683211"/>
            <a:ext cx="4610582"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Coefficient of Determination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Times New Roman" panose="02020603050405020304" pitchFamily="18"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Times New Roman" panose="02020603050405020304" pitchFamily="18" charset="0"/>
              </a:rPr>
              <a:t>Coefficient of Correlation</a:t>
            </a:r>
            <a:endParaRPr kumimoji="0" lang="en-US" sz="3000" b="0" i="0" u="none" strike="noStrike" kern="1200" cap="none" spc="0" normalizeH="0" baseline="0" noProof="0" dirty="0">
              <a:ln>
                <a:noFill/>
              </a:ln>
              <a:solidFill>
                <a:prstClr val="black"/>
              </a:solidFill>
              <a:effectLst/>
              <a:uLnTx/>
              <a:uFillTx/>
              <a:latin typeface="CMU Sans Serif"/>
              <a:ea typeface="+mn-ea"/>
              <a:cs typeface="+mn-cs"/>
            </a:endParaRPr>
          </a:p>
        </p:txBody>
      </p:sp>
    </p:spTree>
    <p:extLst>
      <p:ext uri="{BB962C8B-B14F-4D97-AF65-F5344CB8AC3E}">
        <p14:creationId xmlns:p14="http://schemas.microsoft.com/office/powerpoint/2010/main" val="426747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5632-340A-44CD-904D-08CF61927147}"/>
              </a:ext>
            </a:extLst>
          </p:cNvPr>
          <p:cNvSpPr>
            <a:spLocks noGrp="1"/>
          </p:cNvSpPr>
          <p:nvPr>
            <p:ph type="title"/>
          </p:nvPr>
        </p:nvSpPr>
        <p:spPr/>
        <p:txBody>
          <a:bodyPr/>
          <a:lstStyle/>
          <a:p>
            <a:r>
              <a:rPr lang="en-US" dirty="0"/>
              <a:t>How did the authors choose their architecture?</a:t>
            </a:r>
          </a:p>
        </p:txBody>
      </p:sp>
      <p:pic>
        <p:nvPicPr>
          <p:cNvPr id="4" name="Picture 3">
            <a:extLst>
              <a:ext uri="{FF2B5EF4-FFF2-40B4-BE49-F238E27FC236}">
                <a16:creationId xmlns:a16="http://schemas.microsoft.com/office/drawing/2014/main" id="{473CD07F-4865-4E11-99BF-C08138B89B44}"/>
              </a:ext>
            </a:extLst>
          </p:cNvPr>
          <p:cNvPicPr>
            <a:picLocks noChangeAspect="1"/>
          </p:cNvPicPr>
          <p:nvPr/>
        </p:nvPicPr>
        <p:blipFill>
          <a:blip r:embed="rId2"/>
          <a:stretch>
            <a:fillRect/>
          </a:stretch>
        </p:blipFill>
        <p:spPr>
          <a:xfrm>
            <a:off x="0" y="1325564"/>
            <a:ext cx="12192000" cy="4240888"/>
          </a:xfrm>
          <a:prstGeom prst="rect">
            <a:avLst/>
          </a:prstGeom>
        </p:spPr>
      </p:pic>
      <p:sp>
        <p:nvSpPr>
          <p:cNvPr id="5" name="TextBox 4">
            <a:extLst>
              <a:ext uri="{FF2B5EF4-FFF2-40B4-BE49-F238E27FC236}">
                <a16:creationId xmlns:a16="http://schemas.microsoft.com/office/drawing/2014/main" id="{7371628D-67EB-460A-878B-F984E3A79621}"/>
              </a:ext>
            </a:extLst>
          </p:cNvPr>
          <p:cNvSpPr txBox="1"/>
          <p:nvPr/>
        </p:nvSpPr>
        <p:spPr>
          <a:xfrm>
            <a:off x="0" y="5842336"/>
            <a:ext cx="6933235"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Deeper and Wide neural networks are more accurate (universal approx. theorem)</a:t>
            </a:r>
          </a:p>
        </p:txBody>
      </p:sp>
      <p:sp>
        <p:nvSpPr>
          <p:cNvPr id="6" name="TextBox 5">
            <a:extLst>
              <a:ext uri="{FF2B5EF4-FFF2-40B4-BE49-F238E27FC236}">
                <a16:creationId xmlns:a16="http://schemas.microsoft.com/office/drawing/2014/main" id="{04B8FFB1-74E7-46A9-A5A3-8E62C8DDCCD0}"/>
              </a:ext>
            </a:extLst>
          </p:cNvPr>
          <p:cNvSpPr txBox="1"/>
          <p:nvPr/>
        </p:nvSpPr>
        <p:spPr>
          <a:xfrm>
            <a:off x="8565266" y="5876352"/>
            <a:ext cx="3626734"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More data helps, but 4 months is enough</a:t>
            </a:r>
          </a:p>
        </p:txBody>
      </p:sp>
    </p:spTree>
    <p:extLst>
      <p:ext uri="{BB962C8B-B14F-4D97-AF65-F5344CB8AC3E}">
        <p14:creationId xmlns:p14="http://schemas.microsoft.com/office/powerpoint/2010/main" val="4254419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512648-BEDD-48C0-8190-EDF5E6DB713A}"/>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pic>
        <p:nvPicPr>
          <p:cNvPr id="3" name="Picture 2">
            <a:extLst>
              <a:ext uri="{FF2B5EF4-FFF2-40B4-BE49-F238E27FC236}">
                <a16:creationId xmlns:a16="http://schemas.microsoft.com/office/drawing/2014/main" id="{64BD76DE-CCC5-4348-86B5-93EA6C8CA0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5921" y="1040876"/>
            <a:ext cx="8054479" cy="58171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Rectangle 3">
            <a:extLst>
              <a:ext uri="{FF2B5EF4-FFF2-40B4-BE49-F238E27FC236}">
                <a16:creationId xmlns:a16="http://schemas.microsoft.com/office/drawing/2014/main" id="{691D2378-7EC6-4A18-A602-4BCC416BFD23}"/>
              </a:ext>
            </a:extLst>
          </p:cNvPr>
          <p:cNvSpPr/>
          <p:nvPr/>
        </p:nvSpPr>
        <p:spPr>
          <a:xfrm>
            <a:off x="8750085" y="6488668"/>
            <a:ext cx="3441915"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latin typeface="CMU Sans Serif"/>
                <a:ea typeface="+mn-ea"/>
                <a:cs typeface="+mn-cs"/>
              </a:rPr>
              <a:t>Source</a:t>
            </a:r>
            <a:r>
              <a:rPr kumimoji="0" lang="de-DE" sz="1800" b="0" i="1" u="none" strike="noStrike" kern="0" cap="none" spc="0" normalizeH="0" baseline="0" noProof="0" dirty="0">
                <a:ln>
                  <a:noFill/>
                </a:ln>
                <a:solidFill>
                  <a:prstClr val="white"/>
                </a:solidFill>
                <a:effectLst/>
                <a:uLnTx/>
                <a:uFillTx/>
                <a:latin typeface="CMU Sans Serif"/>
                <a:ea typeface="+mn-ea"/>
                <a:cs typeface="+mn-cs"/>
              </a:rPr>
              <a:t>: </a:t>
            </a:r>
            <a:r>
              <a:rPr kumimoji="0" lang="en-US" sz="1800" b="0" i="1" u="none" strike="noStrike" kern="0" cap="none" spc="0" normalizeH="0" baseline="0" noProof="0" dirty="0">
                <a:ln>
                  <a:noFill/>
                </a:ln>
                <a:solidFill>
                  <a:prstClr val="white"/>
                </a:solidFill>
                <a:effectLst/>
                <a:uLnTx/>
                <a:uFillTx/>
                <a:latin typeface="CMU Sans Serif"/>
                <a:ea typeface="+mn-ea"/>
                <a:cs typeface="+mn-cs"/>
              </a:rPr>
              <a:t>Beucler et al. (2021)</a:t>
            </a:r>
          </a:p>
        </p:txBody>
      </p:sp>
    </p:spTree>
    <p:extLst>
      <p:ext uri="{BB962C8B-B14F-4D97-AF65-F5344CB8AC3E}">
        <p14:creationId xmlns:p14="http://schemas.microsoft.com/office/powerpoint/2010/main" val="3275068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3A7D-988C-44D6-9A53-C1004645ED79}"/>
              </a:ext>
            </a:extLst>
          </p:cNvPr>
          <p:cNvSpPr>
            <a:spLocks noGrp="1"/>
          </p:cNvSpPr>
          <p:nvPr>
            <p:ph type="title"/>
          </p:nvPr>
        </p:nvSpPr>
        <p:spPr>
          <a:xfrm>
            <a:off x="0" y="2766218"/>
            <a:ext cx="12192000" cy="1325563"/>
          </a:xfrm>
        </p:spPr>
        <p:txBody>
          <a:bodyPr/>
          <a:lstStyle/>
          <a:p>
            <a:r>
              <a:rPr lang="en-US" dirty="0"/>
              <a:t>Now let’s go back to the initial questions</a:t>
            </a:r>
          </a:p>
        </p:txBody>
      </p:sp>
      <p:sp>
        <p:nvSpPr>
          <p:cNvPr id="3" name="Slide Number Placeholder 2">
            <a:extLst>
              <a:ext uri="{FF2B5EF4-FFF2-40B4-BE49-F238E27FC236}">
                <a16:creationId xmlns:a16="http://schemas.microsoft.com/office/drawing/2014/main" id="{B2D0D0BC-775A-4C1E-B2C3-262379A1BE4D}"/>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211545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69294-21BE-432F-A2FA-EC7E754A4B8F}"/>
              </a:ext>
            </a:extLst>
          </p:cNvPr>
          <p:cNvPicPr>
            <a:picLocks noChangeAspect="1"/>
          </p:cNvPicPr>
          <p:nvPr/>
        </p:nvPicPr>
        <p:blipFill>
          <a:blip r:embed="rId2"/>
          <a:stretch>
            <a:fillRect/>
          </a:stretch>
        </p:blipFill>
        <p:spPr>
          <a:xfrm>
            <a:off x="0" y="649715"/>
            <a:ext cx="12192000" cy="5558569"/>
          </a:xfrm>
          <a:prstGeom prst="rect">
            <a:avLst/>
          </a:prstGeom>
        </p:spPr>
      </p:pic>
    </p:spTree>
    <p:extLst>
      <p:ext uri="{BB962C8B-B14F-4D97-AF65-F5344CB8AC3E}">
        <p14:creationId xmlns:p14="http://schemas.microsoft.com/office/powerpoint/2010/main" val="67915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15-30: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12" name="TextBox 11">
            <a:extLst>
              <a:ext uri="{FF2B5EF4-FFF2-40B4-BE49-F238E27FC236}">
                <a16:creationId xmlns:a16="http://schemas.microsoft.com/office/drawing/2014/main" id="{9D6656E1-F909-4789-8FA1-E739D11F3C93}"/>
              </a:ext>
            </a:extLst>
          </p:cNvPr>
          <p:cNvSpPr txBox="1"/>
          <p:nvPr/>
        </p:nvSpPr>
        <p:spPr>
          <a:xfrm>
            <a:off x="0" y="3429000"/>
            <a:ext cx="12192000" cy="286232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Learning Objectives</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Géron</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Ch10 &amp; Ch11):</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Define an artificial neural network</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Understand activation functions</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Understand the steps &amp; best practices to build an artificial neural network</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Know the main hyperparameters defining a neural network’s </a:t>
            </a:r>
            <a:r>
              <a:rPr kumimoji="0" lang="en-US" sz="3000" b="1" i="0" u="none" strike="noStrike" kern="1200" cap="none" spc="0" normalizeH="0" baseline="0" noProof="0" dirty="0">
                <a:ln>
                  <a:noFill/>
                </a:ln>
                <a:solidFill>
                  <a:prstClr val="white"/>
                </a:solidFill>
                <a:effectLst/>
                <a:uLnTx/>
                <a:uFillTx/>
                <a:latin typeface="CMU Sans Serif"/>
                <a:ea typeface="+mn-ea"/>
                <a:cs typeface="+mn-cs"/>
              </a:rPr>
              <a:t>architecture</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Know the main hyperparameters controlling the </a:t>
            </a:r>
            <a:r>
              <a:rPr kumimoji="0" lang="en-US" sz="3000" b="1" i="0" u="none" strike="noStrike" kern="1200" cap="none" spc="0" normalizeH="0" baseline="0" noProof="0" dirty="0">
                <a:ln>
                  <a:noFill/>
                </a:ln>
                <a:solidFill>
                  <a:prstClr val="white"/>
                </a:solidFill>
                <a:effectLst/>
                <a:uLnTx/>
                <a:uFillTx/>
                <a:latin typeface="CMU Sans Serif"/>
                <a:ea typeface="+mn-ea"/>
                <a:cs typeface="+mn-cs"/>
              </a:rPr>
              <a:t>training</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of an NN</a:t>
            </a:r>
          </a:p>
        </p:txBody>
      </p:sp>
    </p:spTree>
    <p:extLst>
      <p:ext uri="{BB962C8B-B14F-4D97-AF65-F5344CB8AC3E}">
        <p14:creationId xmlns:p14="http://schemas.microsoft.com/office/powerpoint/2010/main" val="599185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5,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21</a:t>
            </a:fld>
            <a:endParaRPr lang="en-US" dirty="0"/>
          </a:p>
        </p:txBody>
      </p:sp>
      <p:pic>
        <p:nvPicPr>
          <p:cNvPr id="6" name="Picture 5" descr="Chart&#10;&#10;Description automatically generated">
            <a:extLst>
              <a:ext uri="{FF2B5EF4-FFF2-40B4-BE49-F238E27FC236}">
                <a16:creationId xmlns:a16="http://schemas.microsoft.com/office/drawing/2014/main" id="{5B58EB34-A955-4D8D-9E7A-81B3BABFF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18798"/>
            <a:ext cx="12199577" cy="4294250"/>
          </a:xfrm>
          <a:prstGeom prst="rect">
            <a:avLst/>
          </a:prstGeom>
        </p:spPr>
      </p:pic>
      <p:sp>
        <p:nvSpPr>
          <p:cNvPr id="9" name="TextBox 8">
            <a:extLst>
              <a:ext uri="{FF2B5EF4-FFF2-40B4-BE49-F238E27FC236}">
                <a16:creationId xmlns:a16="http://schemas.microsoft.com/office/drawing/2014/main" id="{6E7F8DF9-BBB5-4842-8639-692886D266E4}"/>
              </a:ext>
            </a:extLst>
          </p:cNvPr>
          <p:cNvSpPr txBox="1"/>
          <p:nvPr/>
        </p:nvSpPr>
        <p:spPr>
          <a:xfrm>
            <a:off x="-8909" y="5623859"/>
            <a:ext cx="12199577" cy="553998"/>
          </a:xfrm>
          <a:prstGeom prst="rect">
            <a:avLst/>
          </a:prstGeom>
          <a:noFill/>
        </p:spPr>
        <p:txBody>
          <a:bodyPr wrap="square" rtlCol="0">
            <a:spAutoFit/>
          </a:bodyPr>
          <a:lstStyle/>
          <a:p>
            <a:pPr algn="ctr"/>
            <a:r>
              <a:rPr lang="en-US" sz="3000" dirty="0"/>
              <a:t>How can we extract information from images/videos using deep learning?</a:t>
            </a:r>
          </a:p>
        </p:txBody>
      </p:sp>
      <p:sp>
        <p:nvSpPr>
          <p:cNvPr id="18" name="TextBox 17">
            <a:extLst>
              <a:ext uri="{FF2B5EF4-FFF2-40B4-BE49-F238E27FC236}">
                <a16:creationId xmlns:a16="http://schemas.microsoft.com/office/drawing/2014/main" id="{2781E772-5171-4118-8066-4E0515DE3EF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Luo et al. (2018)</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54A5-12DF-5362-CC5C-C2258A535896}"/>
              </a:ext>
            </a:extLst>
          </p:cNvPr>
          <p:cNvSpPr>
            <a:spLocks noGrp="1"/>
          </p:cNvSpPr>
          <p:nvPr>
            <p:ph type="title"/>
          </p:nvPr>
        </p:nvSpPr>
        <p:spPr/>
        <p:txBody>
          <a:bodyPr/>
          <a:lstStyle/>
          <a:p>
            <a:r>
              <a:rPr lang="en-US" dirty="0"/>
              <a:t>Mid-term Presentations</a:t>
            </a:r>
            <a:br>
              <a:rPr lang="en-US" dirty="0"/>
            </a:br>
            <a:r>
              <a:rPr lang="en-US" dirty="0"/>
              <a:t>Friday, Nov 17</a:t>
            </a:r>
            <a:r>
              <a:rPr lang="en-US" baseline="30000" dirty="0"/>
              <a:t>th</a:t>
            </a:r>
            <a:r>
              <a:rPr lang="en-US" dirty="0"/>
              <a:t> in Geopolis 2138 (10AM-Noon)</a:t>
            </a:r>
          </a:p>
        </p:txBody>
      </p:sp>
      <p:sp>
        <p:nvSpPr>
          <p:cNvPr id="3" name="Slide Number Placeholder 2">
            <a:extLst>
              <a:ext uri="{FF2B5EF4-FFF2-40B4-BE49-F238E27FC236}">
                <a16:creationId xmlns:a16="http://schemas.microsoft.com/office/drawing/2014/main" id="{65FFDBB9-C135-880A-6131-E48B54C1E882}"/>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4" name="TextBox 3">
            <a:extLst>
              <a:ext uri="{FF2B5EF4-FFF2-40B4-BE49-F238E27FC236}">
                <a16:creationId xmlns:a16="http://schemas.microsoft.com/office/drawing/2014/main" id="{94DA164C-A84E-7234-CBA9-8B2D19A804F4}"/>
              </a:ext>
            </a:extLst>
          </p:cNvPr>
          <p:cNvSpPr txBox="1"/>
          <p:nvPr/>
        </p:nvSpPr>
        <p:spPr>
          <a:xfrm>
            <a:off x="0" y="3516718"/>
            <a:ext cx="12192000" cy="3323987"/>
          </a:xfrm>
          <a:prstGeom prst="rect">
            <a:avLst/>
          </a:prstGeom>
          <a:noFill/>
        </p:spPr>
        <p:txBody>
          <a:bodyPr wrap="square" rtlCol="0">
            <a:spAutoFit/>
          </a:bodyPr>
          <a:lstStyle/>
          <a:p>
            <a:pPr algn="l"/>
            <a:r>
              <a:rPr lang="en-US" sz="3000" u="sng" dirty="0"/>
              <a:t>4min presentations + 6min Q&amp;A/feedback</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r>
              <a:rPr lang="en-US" sz="3000" dirty="0"/>
              <a:t>Results: What are your initial results &amp; what do you plan to do next?</a:t>
            </a:r>
          </a:p>
        </p:txBody>
      </p:sp>
      <p:pic>
        <p:nvPicPr>
          <p:cNvPr id="6" name="Picture 5">
            <a:extLst>
              <a:ext uri="{FF2B5EF4-FFF2-40B4-BE49-F238E27FC236}">
                <a16:creationId xmlns:a16="http://schemas.microsoft.com/office/drawing/2014/main" id="{AF38D3D7-2E60-4DD2-190C-68A63C037A39}"/>
              </a:ext>
            </a:extLst>
          </p:cNvPr>
          <p:cNvPicPr>
            <a:picLocks noChangeAspect="1"/>
          </p:cNvPicPr>
          <p:nvPr/>
        </p:nvPicPr>
        <p:blipFill>
          <a:blip r:embed="rId2"/>
          <a:stretch>
            <a:fillRect/>
          </a:stretch>
        </p:blipFill>
        <p:spPr>
          <a:xfrm>
            <a:off x="-2" y="2686722"/>
            <a:ext cx="12192000" cy="511469"/>
          </a:xfrm>
          <a:prstGeom prst="rect">
            <a:avLst/>
          </a:prstGeom>
        </p:spPr>
      </p:pic>
    </p:spTree>
    <p:extLst>
      <p:ext uri="{BB962C8B-B14F-4D97-AF65-F5344CB8AC3E}">
        <p14:creationId xmlns:p14="http://schemas.microsoft.com/office/powerpoint/2010/main" val="1870855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lstStyle/>
          <a:p>
            <a:r>
              <a:rPr lang="en-US" dirty="0"/>
              <a:t>In-class Peer Review: Friday, Dec 8</a:t>
            </a:r>
            <a:r>
              <a:rPr lang="en-US" baseline="30000" dirty="0"/>
              <a:t>th</a:t>
            </a:r>
            <a:r>
              <a:rPr lang="en-US" dirty="0"/>
              <a:t>, 2PM-4PM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a:extLst>
              <a:ext uri="{FF2B5EF4-FFF2-40B4-BE49-F238E27FC236}">
                <a16:creationId xmlns:a16="http://schemas.microsoft.com/office/drawing/2014/main" id="{2BBCA04A-39F0-4E46-A24E-CE0AB551D905}"/>
              </a:ext>
            </a:extLst>
          </p:cNvPr>
          <p:cNvPicPr>
            <a:picLocks noChangeAspect="1"/>
          </p:cNvPicPr>
          <p:nvPr/>
        </p:nvPicPr>
        <p:blipFill>
          <a:blip r:embed="rId3"/>
          <a:stretch>
            <a:fillRect/>
          </a:stretch>
        </p:blipFill>
        <p:spPr>
          <a:xfrm>
            <a:off x="0" y="2278904"/>
            <a:ext cx="5267325" cy="838200"/>
          </a:xfrm>
          <a:prstGeom prst="rect">
            <a:avLst/>
          </a:prstGeom>
        </p:spPr>
      </p:pic>
      <p:pic>
        <p:nvPicPr>
          <p:cNvPr id="9" name="Picture 8">
            <a:extLst>
              <a:ext uri="{FF2B5EF4-FFF2-40B4-BE49-F238E27FC236}">
                <a16:creationId xmlns:a16="http://schemas.microsoft.com/office/drawing/2014/main" id="{E414B67A-D007-468D-976D-06527D656D31}"/>
              </a:ext>
            </a:extLst>
          </p:cNvPr>
          <p:cNvPicPr>
            <a:picLocks noChangeAspect="1"/>
          </p:cNvPicPr>
          <p:nvPr/>
        </p:nvPicPr>
        <p:blipFill>
          <a:blip r:embed="rId4"/>
          <a:stretch>
            <a:fillRect/>
          </a:stretch>
        </p:blipFill>
        <p:spPr>
          <a:xfrm>
            <a:off x="0" y="3117104"/>
            <a:ext cx="12192000" cy="2504624"/>
          </a:xfrm>
          <a:prstGeom prst="rect">
            <a:avLst/>
          </a:prstGeom>
        </p:spPr>
      </p:pic>
      <p:sp>
        <p:nvSpPr>
          <p:cNvPr id="10" name="Title 1">
            <a:extLst>
              <a:ext uri="{FF2B5EF4-FFF2-40B4-BE49-F238E27FC236}">
                <a16:creationId xmlns:a16="http://schemas.microsoft.com/office/drawing/2014/main" id="{D5EB457D-0278-4721-9A27-E528E0D68D50}"/>
              </a:ext>
            </a:extLst>
          </p:cNvPr>
          <p:cNvSpPr txBox="1">
            <a:spLocks/>
          </p:cNvSpPr>
          <p:nvPr/>
        </p:nvSpPr>
        <p:spPr>
          <a:xfrm>
            <a:off x="2" y="5874982"/>
            <a:ext cx="12191998" cy="983018"/>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Submit first draft of your project by Thursday, </a:t>
            </a:r>
            <a:r>
              <a:rPr lang="en-US" b="1" dirty="0"/>
              <a:t>Dec 7</a:t>
            </a:r>
            <a:r>
              <a:rPr lang="en-US" b="1" baseline="30000" dirty="0"/>
              <a:t>th</a:t>
            </a:r>
            <a:r>
              <a:rPr lang="en-US" b="1" dirty="0"/>
              <a:t> </a:t>
            </a:r>
          </a:p>
        </p:txBody>
      </p:sp>
    </p:spTree>
    <p:extLst>
      <p:ext uri="{BB962C8B-B14F-4D97-AF65-F5344CB8AC3E}">
        <p14:creationId xmlns:p14="http://schemas.microsoft.com/office/powerpoint/2010/main" val="285852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BFE36-3B1F-4C2A-9016-337BE4D6034F}"/>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6" name="Picture 5">
            <a:extLst>
              <a:ext uri="{FF2B5EF4-FFF2-40B4-BE49-F238E27FC236}">
                <a16:creationId xmlns:a16="http://schemas.microsoft.com/office/drawing/2014/main" id="{3F1D2398-3FCD-467D-B01C-0199B1A27874}"/>
              </a:ext>
            </a:extLst>
          </p:cNvPr>
          <p:cNvPicPr>
            <a:picLocks noChangeAspect="1"/>
          </p:cNvPicPr>
          <p:nvPr/>
        </p:nvPicPr>
        <p:blipFill rotWithShape="1">
          <a:blip r:embed="rId2"/>
          <a:srcRect b="9205"/>
          <a:stretch/>
        </p:blipFill>
        <p:spPr>
          <a:xfrm>
            <a:off x="0" y="1031395"/>
            <a:ext cx="12192000" cy="3205326"/>
          </a:xfrm>
          <a:prstGeom prst="rect">
            <a:avLst/>
          </a:prstGeom>
        </p:spPr>
      </p:pic>
      <p:pic>
        <p:nvPicPr>
          <p:cNvPr id="8" name="Picture 7">
            <a:extLst>
              <a:ext uri="{FF2B5EF4-FFF2-40B4-BE49-F238E27FC236}">
                <a16:creationId xmlns:a16="http://schemas.microsoft.com/office/drawing/2014/main" id="{4BD3D337-BE61-414E-8F0A-94ADC860F233}"/>
              </a:ext>
            </a:extLst>
          </p:cNvPr>
          <p:cNvPicPr>
            <a:picLocks noChangeAspect="1"/>
          </p:cNvPicPr>
          <p:nvPr/>
        </p:nvPicPr>
        <p:blipFill>
          <a:blip r:embed="rId3"/>
          <a:stretch>
            <a:fillRect/>
          </a:stretch>
        </p:blipFill>
        <p:spPr>
          <a:xfrm>
            <a:off x="-5593" y="4236721"/>
            <a:ext cx="4718807" cy="6858000"/>
          </a:xfrm>
          <a:prstGeom prst="rect">
            <a:avLst/>
          </a:prstGeom>
        </p:spPr>
      </p:pic>
      <p:pic>
        <p:nvPicPr>
          <p:cNvPr id="10" name="Picture 9">
            <a:extLst>
              <a:ext uri="{FF2B5EF4-FFF2-40B4-BE49-F238E27FC236}">
                <a16:creationId xmlns:a16="http://schemas.microsoft.com/office/drawing/2014/main" id="{97EFD0BE-0634-41AE-BCAA-B49A49DC6D0B}"/>
              </a:ext>
            </a:extLst>
          </p:cNvPr>
          <p:cNvPicPr>
            <a:picLocks noChangeAspect="1"/>
          </p:cNvPicPr>
          <p:nvPr/>
        </p:nvPicPr>
        <p:blipFill>
          <a:blip r:embed="rId4"/>
          <a:stretch>
            <a:fillRect/>
          </a:stretch>
        </p:blipFill>
        <p:spPr>
          <a:xfrm>
            <a:off x="6371452" y="4236721"/>
            <a:ext cx="5826141" cy="6858000"/>
          </a:xfrm>
          <a:prstGeom prst="rect">
            <a:avLst/>
          </a:prstGeom>
        </p:spPr>
      </p:pic>
    </p:spTree>
    <p:extLst>
      <p:ext uri="{BB962C8B-B14F-4D97-AF65-F5344CB8AC3E}">
        <p14:creationId xmlns:p14="http://schemas.microsoft.com/office/powerpoint/2010/main" val="24900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in room 2138 </a:t>
            </a:r>
            <a:br>
              <a:rPr lang="en-US" dirty="0"/>
            </a:br>
            <a:r>
              <a:rPr lang="en-US" dirty="0"/>
              <a:t>Friday, Dec 15</a:t>
            </a:r>
            <a:r>
              <a:rPr lang="en-US" baseline="30000" dirty="0"/>
              <a:t>th</a:t>
            </a:r>
            <a:r>
              <a:rPr lang="en-US" dirty="0"/>
              <a:t> from 2PM to 4PM</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a:extLst>
              <a:ext uri="{FF2B5EF4-FFF2-40B4-BE49-F238E27FC236}">
                <a16:creationId xmlns:a16="http://schemas.microsoft.com/office/drawing/2014/main" id="{C10C6CCE-B381-4BEE-99A6-AA0F0883EF84}"/>
              </a:ext>
            </a:extLst>
          </p:cNvPr>
          <p:cNvPicPr>
            <a:picLocks noChangeAspect="1"/>
          </p:cNvPicPr>
          <p:nvPr/>
        </p:nvPicPr>
        <p:blipFill>
          <a:blip r:embed="rId2"/>
          <a:stretch>
            <a:fillRect/>
          </a:stretch>
        </p:blipFill>
        <p:spPr>
          <a:xfrm>
            <a:off x="-2" y="2563469"/>
            <a:ext cx="12192000" cy="696838"/>
          </a:xfrm>
          <a:prstGeom prst="rect">
            <a:avLst/>
          </a:prstGeom>
        </p:spPr>
      </p:pic>
      <p:sp>
        <p:nvSpPr>
          <p:cNvPr id="6" name="TextBox 5">
            <a:extLst>
              <a:ext uri="{FF2B5EF4-FFF2-40B4-BE49-F238E27FC236}">
                <a16:creationId xmlns:a16="http://schemas.microsoft.com/office/drawing/2014/main" id="{6A8969C6-F13F-402F-AF09-61C8A2FD87D5}"/>
              </a:ext>
            </a:extLst>
          </p:cNvPr>
          <p:cNvSpPr txBox="1"/>
          <p:nvPr/>
        </p:nvSpPr>
        <p:spPr>
          <a:xfrm>
            <a:off x="0" y="3455581"/>
            <a:ext cx="12192000" cy="3323987"/>
          </a:xfrm>
          <a:prstGeom prst="rect">
            <a:avLst/>
          </a:prstGeom>
          <a:noFill/>
        </p:spPr>
        <p:txBody>
          <a:bodyPr wrap="square" rtlCol="0">
            <a:spAutoFit/>
          </a:bodyPr>
          <a:lstStyle/>
          <a:p>
            <a:pPr algn="l"/>
            <a:r>
              <a:rPr lang="en-US" sz="3000" u="sng" dirty="0"/>
              <a:t>4min presentations + 1min Q&amp;A</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spTree>
    <p:extLst>
      <p:ext uri="{BB962C8B-B14F-4D97-AF65-F5344CB8AC3E}">
        <p14:creationId xmlns:p14="http://schemas.microsoft.com/office/powerpoint/2010/main" val="3838878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619D73-D726-4A33-A4A1-AD074BB81DAD}"/>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6" name="Picture 5" descr="Calendar&#10;&#10;Description automatically generated with low confidence">
            <a:extLst>
              <a:ext uri="{FF2B5EF4-FFF2-40B4-BE49-F238E27FC236}">
                <a16:creationId xmlns:a16="http://schemas.microsoft.com/office/drawing/2014/main" id="{A873BB43-80F2-414C-8B1D-E1EFF38A9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984896"/>
            <a:ext cx="6422067" cy="1873103"/>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BD69FE52-683C-4FCE-BF6D-F0F1D1F71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48253"/>
            <a:ext cx="6096000" cy="1778000"/>
          </a:xfrm>
          <a:prstGeom prst="rect">
            <a:avLst/>
          </a:prstGeom>
        </p:spPr>
      </p:pic>
      <p:pic>
        <p:nvPicPr>
          <p:cNvPr id="14" name="Picture 13" descr="Graphical user interface&#10;&#10;Description automatically generated with low confidence">
            <a:extLst>
              <a:ext uri="{FF2B5EF4-FFF2-40B4-BE49-F238E27FC236}">
                <a16:creationId xmlns:a16="http://schemas.microsoft.com/office/drawing/2014/main" id="{47B2A043-A11B-4647-99C2-3B09690CA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75150"/>
            <a:ext cx="6096000" cy="1778000"/>
          </a:xfrm>
          <a:prstGeom prst="rect">
            <a:avLst/>
          </a:prstGeom>
        </p:spPr>
      </p:pic>
      <p:sp>
        <p:nvSpPr>
          <p:cNvPr id="15" name="TextBox 14">
            <a:extLst>
              <a:ext uri="{FF2B5EF4-FFF2-40B4-BE49-F238E27FC236}">
                <a16:creationId xmlns:a16="http://schemas.microsoft.com/office/drawing/2014/main" id="{65992559-D8C1-4E60-B6A6-544E32E093F8}"/>
              </a:ext>
            </a:extLst>
          </p:cNvPr>
          <p:cNvSpPr txBox="1"/>
          <p:nvPr/>
        </p:nvSpPr>
        <p:spPr>
          <a:xfrm>
            <a:off x="-2" y="6488668"/>
            <a:ext cx="12192000" cy="369332"/>
          </a:xfrm>
          <a:prstGeom prst="rect">
            <a:avLst/>
          </a:prstGeom>
          <a:noFill/>
        </p:spPr>
        <p:txBody>
          <a:bodyPr wrap="square">
            <a:spAutoFit/>
          </a:bodyPr>
          <a:lstStyle/>
          <a:p>
            <a:pPr algn="r"/>
            <a:r>
              <a:rPr lang="en-US" i="1" u="sng" dirty="0"/>
              <a:t>Source</a:t>
            </a:r>
            <a:r>
              <a:rPr lang="en-US" i="1" dirty="0"/>
              <a:t>: https://premioinc.com/blogs/blog/what-is-the-difference-between-cpu-vs-gpu-vs-tpu-complete-overview</a:t>
            </a:r>
          </a:p>
        </p:txBody>
      </p:sp>
      <p:sp>
        <p:nvSpPr>
          <p:cNvPr id="16" name="TextBox 15">
            <a:extLst>
              <a:ext uri="{FF2B5EF4-FFF2-40B4-BE49-F238E27FC236}">
                <a16:creationId xmlns:a16="http://schemas.microsoft.com/office/drawing/2014/main" id="{829EC67C-1566-4C09-A146-D1802FF3D37E}"/>
              </a:ext>
            </a:extLst>
          </p:cNvPr>
          <p:cNvSpPr txBox="1"/>
          <p:nvPr/>
        </p:nvSpPr>
        <p:spPr>
          <a:xfrm>
            <a:off x="6096002" y="936925"/>
            <a:ext cx="6095998" cy="6093976"/>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Has several cores but very precise</a:t>
            </a:r>
          </a:p>
          <a:p>
            <a:pPr marL="457200" indent="-457200" algn="l">
              <a:buFont typeface="Arial" panose="020B0604020202020204" pitchFamily="34" charset="0"/>
              <a:buChar char="•"/>
            </a:pPr>
            <a:r>
              <a:rPr lang="en-US" sz="3000" dirty="0"/>
              <a:t>Executes instructions serially</a:t>
            </a:r>
          </a:p>
          <a:p>
            <a:pPr marL="457200" indent="-457200" algn="l">
              <a:buFont typeface="Arial" panose="020B0604020202020204" pitchFamily="34" charset="0"/>
              <a:buChar char="•"/>
            </a:pPr>
            <a:r>
              <a:rPr lang="en-US" sz="3000" dirty="0"/>
              <a:t>Good for large models (large RAM), small batch sizes, custom calcs.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Has thousands of cores</a:t>
            </a:r>
          </a:p>
          <a:p>
            <a:pPr marL="457200" indent="-457200" algn="l">
              <a:buFont typeface="Arial" panose="020B0604020202020204" pitchFamily="34" charset="0"/>
              <a:buChar char="•"/>
            </a:pPr>
            <a:r>
              <a:rPr lang="en-US" sz="3000" dirty="0"/>
              <a:t>Specialized for parallel processing</a:t>
            </a:r>
          </a:p>
          <a:p>
            <a:pPr marL="457200" indent="-457200" algn="l">
              <a:buFont typeface="Arial" panose="020B0604020202020204" pitchFamily="34" charset="0"/>
              <a:buChar char="•"/>
            </a:pPr>
            <a:r>
              <a:rPr lang="en-US" sz="3000" dirty="0"/>
              <a:t>Good for larger batch sizes and deep learning in general</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Specialized for matrix processing</a:t>
            </a:r>
          </a:p>
          <a:p>
            <a:pPr marL="457200" indent="-457200" algn="l">
              <a:buFont typeface="Arial" panose="020B0604020202020204" pitchFamily="34" charset="0"/>
              <a:buChar char="•"/>
            </a:pPr>
            <a:r>
              <a:rPr lang="en-US" sz="3000" dirty="0"/>
              <a:t>Good for large batch sizes &amp; CNN</a:t>
            </a:r>
          </a:p>
          <a:p>
            <a:pPr marL="457200" indent="-457200" algn="l">
              <a:buFont typeface="Arial" panose="020B0604020202020204" pitchFamily="34" charset="0"/>
              <a:buChar char="•"/>
            </a:pPr>
            <a:endParaRPr lang="en-US" sz="3000" dirty="0"/>
          </a:p>
        </p:txBody>
      </p:sp>
      <p:pic>
        <p:nvPicPr>
          <p:cNvPr id="18" name="Picture 17">
            <a:extLst>
              <a:ext uri="{FF2B5EF4-FFF2-40B4-BE49-F238E27FC236}">
                <a16:creationId xmlns:a16="http://schemas.microsoft.com/office/drawing/2014/main" id="{FBEE9642-AC4C-4D89-B711-E7F212A8A1C5}"/>
              </a:ext>
            </a:extLst>
          </p:cNvPr>
          <p:cNvPicPr>
            <a:picLocks noChangeAspect="1"/>
          </p:cNvPicPr>
          <p:nvPr/>
        </p:nvPicPr>
        <p:blipFill>
          <a:blip r:embed="rId6"/>
          <a:stretch>
            <a:fillRect/>
          </a:stretch>
        </p:blipFill>
        <p:spPr>
          <a:xfrm>
            <a:off x="0" y="2853150"/>
            <a:ext cx="4619625" cy="2419350"/>
          </a:xfrm>
          <a:prstGeom prst="rect">
            <a:avLst/>
          </a:prstGeom>
        </p:spPr>
      </p:pic>
      <p:sp>
        <p:nvSpPr>
          <p:cNvPr id="19" name="TextBox 18">
            <a:extLst>
              <a:ext uri="{FF2B5EF4-FFF2-40B4-BE49-F238E27FC236}">
                <a16:creationId xmlns:a16="http://schemas.microsoft.com/office/drawing/2014/main" id="{D69734F6-B865-4BBC-BEF1-5F8633586AE5}"/>
              </a:ext>
            </a:extLst>
          </p:cNvPr>
          <p:cNvSpPr txBox="1"/>
          <p:nvPr/>
        </p:nvSpPr>
        <p:spPr>
          <a:xfrm>
            <a:off x="2309811" y="2948252"/>
            <a:ext cx="2007007" cy="553998"/>
          </a:xfrm>
          <a:prstGeom prst="rect">
            <a:avLst/>
          </a:prstGeom>
          <a:noFill/>
        </p:spPr>
        <p:txBody>
          <a:bodyPr wrap="square" rtlCol="0">
            <a:spAutoFit/>
          </a:bodyPr>
          <a:lstStyle/>
          <a:p>
            <a:pPr algn="l"/>
            <a:r>
              <a:rPr lang="en-US" sz="3000" dirty="0">
                <a:solidFill>
                  <a:schemeClr val="bg1"/>
                </a:solidFill>
              </a:rPr>
              <a:t>(Edit menu)</a:t>
            </a:r>
          </a:p>
        </p:txBody>
      </p:sp>
    </p:spTree>
    <p:extLst>
      <p:ext uri="{BB962C8B-B14F-4D97-AF65-F5344CB8AC3E}">
        <p14:creationId xmlns:p14="http://schemas.microsoft.com/office/powerpoint/2010/main" val="165558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fade">
                                      <p:cBhvr>
                                        <p:cTn id="21" dur="500"/>
                                        <p:tgtEl>
                                          <p:spTgt spid="1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5" end="5"/>
                                            </p:txEl>
                                          </p:spTgt>
                                        </p:tgtEl>
                                        <p:attrNameLst>
                                          <p:attrName>style.visibility</p:attrName>
                                        </p:attrNameLst>
                                      </p:cBhvr>
                                      <p:to>
                                        <p:strVal val="visible"/>
                                      </p:to>
                                    </p:set>
                                    <p:animEffect transition="in" filter="fade">
                                      <p:cBhvr>
                                        <p:cTn id="24" dur="500"/>
                                        <p:tgtEl>
                                          <p:spTgt spid="1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fade">
                                      <p:cBhvr>
                                        <p:cTn id="35" dur="500"/>
                                        <p:tgtEl>
                                          <p:spTgt spid="16">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xEl>
                                              <p:pRg st="9" end="9"/>
                                            </p:txEl>
                                          </p:spTgt>
                                        </p:tgtEl>
                                        <p:attrNameLst>
                                          <p:attrName>style.visibility</p:attrName>
                                        </p:attrNameLst>
                                      </p:cBhvr>
                                      <p:to>
                                        <p:strVal val="visible"/>
                                      </p:to>
                                    </p:set>
                                    <p:animEffect transition="in" filter="fade">
                                      <p:cBhvr>
                                        <p:cTn id="38" dur="500"/>
                                        <p:tgtEl>
                                          <p:spTgt spid="16">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grpId="0" nodeType="with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dirty="0"/>
              <a:t>Min 80-105: Convolutional Neural Networks to Process Images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pPr marL="457200" indent="-457200">
              <a:buFont typeface="+mj-lt"/>
              <a:buAutoNum type="arabicPeriod"/>
            </a:pPr>
            <a:endParaRPr lang="en-US" dirty="0"/>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a:bodyPr>
          <a:lstStyle/>
          <a:p>
            <a:r>
              <a:rPr lang="en-US" dirty="0"/>
              <a:t>Last week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spTree>
    <p:extLst>
      <p:ext uri="{BB962C8B-B14F-4D97-AF65-F5344CB8AC3E}">
        <p14:creationId xmlns:p14="http://schemas.microsoft.com/office/powerpoint/2010/main" val="267060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lstStyle/>
          <a:p>
            <a:r>
              <a:rPr lang="en-US" dirty="0"/>
              <a:t>This week: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spTree>
    <p:extLst>
      <p:ext uri="{BB962C8B-B14F-4D97-AF65-F5344CB8AC3E}">
        <p14:creationId xmlns:p14="http://schemas.microsoft.com/office/powerpoint/2010/main" val="39899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fontScale="90000"/>
          </a:bodyPr>
          <a:lstStyle/>
          <a:p>
            <a:r>
              <a:rPr lang="en-US" dirty="0"/>
              <a:t>Min 30-60: Deep Learning to Emulate the Components of Earth System Models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
        <p:nvSpPr>
          <p:cNvPr id="3" name="TextBox 2">
            <a:extLst>
              <a:ext uri="{FF2B5EF4-FFF2-40B4-BE49-F238E27FC236}">
                <a16:creationId xmlns:a16="http://schemas.microsoft.com/office/drawing/2014/main" id="{20A006BF-141F-4DE5-8738-C5C15E4ECA8C}"/>
              </a:ext>
            </a:extLst>
          </p:cNvPr>
          <p:cNvSpPr txBox="1"/>
          <p:nvPr/>
        </p:nvSpPr>
        <p:spPr>
          <a:xfrm>
            <a:off x="-1" y="5380672"/>
            <a:ext cx="1219200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Re-read the article and write down (1) the scientific goal of the paper;</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none" strike="noStrike" kern="1200" cap="none" spc="0" normalizeH="0" baseline="0" noProof="0" dirty="0">
                <a:ln>
                  <a:noFill/>
                </a:ln>
                <a:solidFill>
                  <a:prstClr val="white"/>
                </a:solidFill>
                <a:effectLst/>
                <a:uLnTx/>
                <a:uFillTx/>
                <a:latin typeface="CMU Sans Serif"/>
                <a:ea typeface="+mn-ea"/>
                <a:cs typeface="+mn-cs"/>
              </a:rPr>
              <a:t>(2) One simple question with your neighbor.</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sng" strike="noStrike" kern="1200" cap="none" spc="0" normalizeH="0" baseline="0" noProof="0" dirty="0">
                <a:ln>
                  <a:noFill/>
                </a:ln>
                <a:solidFill>
                  <a:prstClr val="white"/>
                </a:solidFill>
                <a:effectLst/>
                <a:uLnTx/>
                <a:uFillTx/>
                <a:latin typeface="CMU Sans Serif"/>
                <a:ea typeface="+mn-ea"/>
                <a:cs typeface="+mn-cs"/>
              </a:rPr>
              <a:t>Example</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How did the authors choose their best neural network architecture?</a:t>
            </a:r>
          </a:p>
        </p:txBody>
      </p:sp>
    </p:spTree>
    <p:extLst>
      <p:ext uri="{BB962C8B-B14F-4D97-AF65-F5344CB8AC3E}">
        <p14:creationId xmlns:p14="http://schemas.microsoft.com/office/powerpoint/2010/main" val="2717041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3"/>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4"/>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B2599B-6759-41FC-95A0-6858AA6348D8}"/>
              </a:ext>
            </a:extLst>
          </p:cNvPr>
          <p:cNvSpPr>
            <a:spLocks noGrp="1"/>
          </p:cNvSpPr>
          <p:nvPr>
            <p:ph type="sldNum" sz="quarter" idx="12"/>
          </p:nvPr>
        </p:nvSpPr>
        <p:spPr/>
        <p:txBody>
          <a:bodyPr/>
          <a:lstStyle/>
          <a:p>
            <a:fld id="{A5686A01-FA10-4E06-92C7-92734750F4C6}" type="slidenum">
              <a:rPr lang="en-US" smtClean="0"/>
              <a:pPr/>
              <a:t>32</a:t>
            </a:fld>
            <a:endParaRPr lang="en-US" dirty="0"/>
          </a:p>
        </p:txBody>
      </p:sp>
      <p:cxnSp>
        <p:nvCxnSpPr>
          <p:cNvPr id="4" name="Straight Connector 3">
            <a:extLst>
              <a:ext uri="{FF2B5EF4-FFF2-40B4-BE49-F238E27FC236}">
                <a16:creationId xmlns:a16="http://schemas.microsoft.com/office/drawing/2014/main" id="{A745468F-3CAB-4BD9-816B-F2BA374689D5}"/>
              </a:ext>
            </a:extLst>
          </p:cNvPr>
          <p:cNvCxnSpPr/>
          <p:nvPr/>
        </p:nvCxnSpPr>
        <p:spPr>
          <a:xfrm>
            <a:off x="0" y="1998921"/>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17053BC-266E-4C24-ABB0-A034380C72A0}"/>
              </a:ext>
            </a:extLst>
          </p:cNvPr>
          <p:cNvCxnSpPr>
            <a:cxnSpLocks/>
          </p:cNvCxnSpPr>
          <p:nvPr/>
        </p:nvCxnSpPr>
        <p:spPr>
          <a:xfrm>
            <a:off x="6096000" y="1520456"/>
            <a:ext cx="0" cy="5337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3D3EF1-EF0D-451B-AB0E-A8E1F6121407}"/>
              </a:ext>
            </a:extLst>
          </p:cNvPr>
          <p:cNvSpPr txBox="1"/>
          <p:nvPr/>
        </p:nvSpPr>
        <p:spPr>
          <a:xfrm>
            <a:off x="0" y="1444923"/>
            <a:ext cx="6095997" cy="553998"/>
          </a:xfrm>
          <a:prstGeom prst="rect">
            <a:avLst/>
          </a:prstGeom>
          <a:noFill/>
        </p:spPr>
        <p:txBody>
          <a:bodyPr wrap="square" rtlCol="0">
            <a:spAutoFit/>
          </a:bodyPr>
          <a:lstStyle/>
          <a:p>
            <a:pPr algn="ctr"/>
            <a:r>
              <a:rPr lang="en-US" sz="3000" dirty="0"/>
              <a:t>Object Detection</a:t>
            </a:r>
          </a:p>
        </p:txBody>
      </p:sp>
      <p:sp>
        <p:nvSpPr>
          <p:cNvPr id="9" name="TextBox 8">
            <a:extLst>
              <a:ext uri="{FF2B5EF4-FFF2-40B4-BE49-F238E27FC236}">
                <a16:creationId xmlns:a16="http://schemas.microsoft.com/office/drawing/2014/main" id="{84F75FEA-F244-4D27-8CA9-435984F26461}"/>
              </a:ext>
            </a:extLst>
          </p:cNvPr>
          <p:cNvSpPr txBox="1"/>
          <p:nvPr/>
        </p:nvSpPr>
        <p:spPr>
          <a:xfrm>
            <a:off x="6095997" y="1444923"/>
            <a:ext cx="6096003" cy="553998"/>
          </a:xfrm>
          <a:prstGeom prst="rect">
            <a:avLst/>
          </a:prstGeom>
          <a:noFill/>
        </p:spPr>
        <p:txBody>
          <a:bodyPr wrap="square" rtlCol="0">
            <a:spAutoFit/>
          </a:bodyPr>
          <a:lstStyle/>
          <a:p>
            <a:pPr algn="ctr"/>
            <a:r>
              <a:rPr lang="en-US" sz="3000" dirty="0"/>
              <a:t>Semantic Segmentation</a:t>
            </a:r>
          </a:p>
        </p:txBody>
      </p:sp>
      <p:sp>
        <p:nvSpPr>
          <p:cNvPr id="12" name="TextBox 11">
            <a:extLst>
              <a:ext uri="{FF2B5EF4-FFF2-40B4-BE49-F238E27FC236}">
                <a16:creationId xmlns:a16="http://schemas.microsoft.com/office/drawing/2014/main" id="{E6D347B8-0EC8-4E48-84F9-56F02400685B}"/>
              </a:ext>
            </a:extLst>
          </p:cNvPr>
          <p:cNvSpPr txBox="1"/>
          <p:nvPr/>
        </p:nvSpPr>
        <p:spPr>
          <a:xfrm>
            <a:off x="0" y="966458"/>
            <a:ext cx="12191999" cy="553998"/>
          </a:xfrm>
          <a:prstGeom prst="rect">
            <a:avLst/>
          </a:prstGeom>
          <a:noFill/>
        </p:spPr>
        <p:txBody>
          <a:bodyPr wrap="square" rtlCol="0">
            <a:spAutoFit/>
          </a:bodyPr>
          <a:lstStyle/>
          <a:p>
            <a:pPr algn="ctr"/>
            <a:r>
              <a:rPr lang="en-US" sz="3000" dirty="0"/>
              <a:t>Environmental Applications</a:t>
            </a:r>
          </a:p>
        </p:txBody>
      </p:sp>
      <p:pic>
        <p:nvPicPr>
          <p:cNvPr id="13" name="Picture 12">
            <a:extLst>
              <a:ext uri="{FF2B5EF4-FFF2-40B4-BE49-F238E27FC236}">
                <a16:creationId xmlns:a16="http://schemas.microsoft.com/office/drawing/2014/main" id="{9CA6BD91-C524-49A3-A57B-3FD58075F562}"/>
              </a:ext>
            </a:extLst>
          </p:cNvPr>
          <p:cNvPicPr>
            <a:picLocks noChangeAspect="1"/>
          </p:cNvPicPr>
          <p:nvPr/>
        </p:nvPicPr>
        <p:blipFill rotWithShape="1">
          <a:blip r:embed="rId2"/>
          <a:srcRect r="74419"/>
          <a:stretch/>
        </p:blipFill>
        <p:spPr>
          <a:xfrm>
            <a:off x="6095997" y="1998921"/>
            <a:ext cx="3076389" cy="4859079"/>
          </a:xfrm>
          <a:prstGeom prst="rect">
            <a:avLst/>
          </a:prstGeom>
        </p:spPr>
      </p:pic>
      <p:pic>
        <p:nvPicPr>
          <p:cNvPr id="14" name="Picture 13">
            <a:extLst>
              <a:ext uri="{FF2B5EF4-FFF2-40B4-BE49-F238E27FC236}">
                <a16:creationId xmlns:a16="http://schemas.microsoft.com/office/drawing/2014/main" id="{FD54F6C6-E098-4406-B3CB-10BC50DE8E33}"/>
              </a:ext>
            </a:extLst>
          </p:cNvPr>
          <p:cNvPicPr>
            <a:picLocks noChangeAspect="1"/>
          </p:cNvPicPr>
          <p:nvPr/>
        </p:nvPicPr>
        <p:blipFill rotWithShape="1">
          <a:blip r:embed="rId2"/>
          <a:srcRect l="50204" r="25291" b="18202"/>
          <a:stretch/>
        </p:blipFill>
        <p:spPr>
          <a:xfrm>
            <a:off x="0" y="1998921"/>
            <a:ext cx="3602846" cy="4859079"/>
          </a:xfrm>
          <a:prstGeom prst="rect">
            <a:avLst/>
          </a:prstGeom>
        </p:spPr>
      </p:pic>
      <p:sp>
        <p:nvSpPr>
          <p:cNvPr id="15" name="TextBox 14">
            <a:extLst>
              <a:ext uri="{FF2B5EF4-FFF2-40B4-BE49-F238E27FC236}">
                <a16:creationId xmlns:a16="http://schemas.microsoft.com/office/drawing/2014/main" id="{A30806EE-E39D-4B62-8E98-0AC79CAFDBD0}"/>
              </a:ext>
            </a:extLst>
          </p:cNvPr>
          <p:cNvSpPr txBox="1"/>
          <p:nvPr/>
        </p:nvSpPr>
        <p:spPr>
          <a:xfrm>
            <a:off x="3602846" y="1998921"/>
            <a:ext cx="2493151" cy="369332"/>
          </a:xfrm>
          <a:prstGeom prst="rect">
            <a:avLst/>
          </a:prstGeom>
          <a:noFill/>
        </p:spPr>
        <p:txBody>
          <a:bodyPr wrap="square" rtlCol="0">
            <a:spAutoFit/>
          </a:bodyPr>
          <a:lstStyle/>
          <a:p>
            <a:pPr algn="l"/>
            <a:r>
              <a:rPr lang="en-US" dirty="0"/>
              <a:t>catchment was flooded</a:t>
            </a:r>
          </a:p>
        </p:txBody>
      </p:sp>
      <p:sp>
        <p:nvSpPr>
          <p:cNvPr id="19" name="TextBox 18">
            <a:extLst>
              <a:ext uri="{FF2B5EF4-FFF2-40B4-BE49-F238E27FC236}">
                <a16:creationId xmlns:a16="http://schemas.microsoft.com/office/drawing/2014/main" id="{8528F638-509E-4AD6-AAA4-14DE3BD40450}"/>
              </a:ext>
            </a:extLst>
          </p:cNvPr>
          <p:cNvSpPr txBox="1"/>
          <p:nvPr/>
        </p:nvSpPr>
        <p:spPr>
          <a:xfrm>
            <a:off x="9172386" y="2060333"/>
            <a:ext cx="3019614" cy="646331"/>
          </a:xfrm>
          <a:prstGeom prst="rect">
            <a:avLst/>
          </a:prstGeom>
          <a:noFill/>
        </p:spPr>
        <p:txBody>
          <a:bodyPr wrap="square">
            <a:spAutoFit/>
          </a:bodyPr>
          <a:lstStyle/>
          <a:p>
            <a:r>
              <a:rPr lang="en-US" dirty="0"/>
              <a:t>classify parts of a catchment as being flooded or not.</a:t>
            </a:r>
          </a:p>
        </p:txBody>
      </p:sp>
      <p:sp>
        <p:nvSpPr>
          <p:cNvPr id="23" name="TextBox 22">
            <a:extLst>
              <a:ext uri="{FF2B5EF4-FFF2-40B4-BE49-F238E27FC236}">
                <a16:creationId xmlns:a16="http://schemas.microsoft.com/office/drawing/2014/main" id="{5430C715-C76B-4A6A-9ED6-69897B538DC5}"/>
              </a:ext>
            </a:extLst>
          </p:cNvPr>
          <p:cNvSpPr txBox="1"/>
          <p:nvPr/>
        </p:nvSpPr>
        <p:spPr>
          <a:xfrm>
            <a:off x="3602845" y="3122163"/>
            <a:ext cx="2493151" cy="1200329"/>
          </a:xfrm>
          <a:prstGeom prst="rect">
            <a:avLst/>
          </a:prstGeom>
          <a:noFill/>
        </p:spPr>
        <p:txBody>
          <a:bodyPr wrap="square">
            <a:spAutoFit/>
          </a:bodyPr>
          <a:lstStyle/>
          <a:p>
            <a:r>
              <a:rPr lang="en-US" dirty="0"/>
              <a:t>In forestry, it could be classifying a remote sensing image into forest and non-forest</a:t>
            </a:r>
          </a:p>
        </p:txBody>
      </p:sp>
      <p:sp>
        <p:nvSpPr>
          <p:cNvPr id="27" name="TextBox 26">
            <a:extLst>
              <a:ext uri="{FF2B5EF4-FFF2-40B4-BE49-F238E27FC236}">
                <a16:creationId xmlns:a16="http://schemas.microsoft.com/office/drawing/2014/main" id="{B30DFE43-C8F5-401D-9DAF-77AFA8FD8D20}"/>
              </a:ext>
            </a:extLst>
          </p:cNvPr>
          <p:cNvSpPr txBox="1"/>
          <p:nvPr/>
        </p:nvSpPr>
        <p:spPr>
          <a:xfrm>
            <a:off x="9172386" y="3075996"/>
            <a:ext cx="3019614" cy="646331"/>
          </a:xfrm>
          <a:prstGeom prst="rect">
            <a:avLst/>
          </a:prstGeom>
          <a:noFill/>
        </p:spPr>
        <p:txBody>
          <a:bodyPr wrap="square">
            <a:spAutoFit/>
          </a:bodyPr>
          <a:lstStyle/>
          <a:p>
            <a:r>
              <a:rPr lang="en-US"/>
              <a:t>identifying every single tree in an image</a:t>
            </a:r>
            <a:endParaRPr lang="en-US" dirty="0"/>
          </a:p>
        </p:txBody>
      </p:sp>
      <p:sp>
        <p:nvSpPr>
          <p:cNvPr id="31" name="TextBox 30">
            <a:extLst>
              <a:ext uri="{FF2B5EF4-FFF2-40B4-BE49-F238E27FC236}">
                <a16:creationId xmlns:a16="http://schemas.microsoft.com/office/drawing/2014/main" id="{CA105E5E-E198-497E-B6C8-B59BB42982BB}"/>
              </a:ext>
            </a:extLst>
          </p:cNvPr>
          <p:cNvSpPr txBox="1"/>
          <p:nvPr/>
        </p:nvSpPr>
        <p:spPr>
          <a:xfrm>
            <a:off x="3602848" y="5076402"/>
            <a:ext cx="2493148" cy="923330"/>
          </a:xfrm>
          <a:prstGeom prst="rect">
            <a:avLst/>
          </a:prstGeom>
          <a:noFill/>
        </p:spPr>
        <p:txBody>
          <a:bodyPr wrap="square">
            <a:spAutoFit/>
          </a:bodyPr>
          <a:lstStyle/>
          <a:p>
            <a:r>
              <a:rPr lang="en-US" dirty="0"/>
              <a:t>"draw" the boundary of each rock glacier, individually</a:t>
            </a:r>
          </a:p>
        </p:txBody>
      </p:sp>
      <p:sp>
        <p:nvSpPr>
          <p:cNvPr id="35" name="TextBox 34">
            <a:extLst>
              <a:ext uri="{FF2B5EF4-FFF2-40B4-BE49-F238E27FC236}">
                <a16:creationId xmlns:a16="http://schemas.microsoft.com/office/drawing/2014/main" id="{73B5A3DD-EFFF-4C9F-92D6-5F24EDCF7930}"/>
              </a:ext>
            </a:extLst>
          </p:cNvPr>
          <p:cNvSpPr txBox="1"/>
          <p:nvPr/>
        </p:nvSpPr>
        <p:spPr>
          <a:xfrm>
            <a:off x="9172386" y="5136087"/>
            <a:ext cx="3019613" cy="1754326"/>
          </a:xfrm>
          <a:prstGeom prst="rect">
            <a:avLst/>
          </a:prstGeom>
          <a:noFill/>
        </p:spPr>
        <p:txBody>
          <a:bodyPr wrap="square">
            <a:spAutoFit/>
          </a:bodyPr>
          <a:lstStyle/>
          <a:p>
            <a:r>
              <a:rPr lang="en-US" dirty="0"/>
              <a:t>you will know for each pixel if this pixel "is in" a rock glacier, but you will not be able to know how many there is, just where there are rock glaciers on the picture</a:t>
            </a:r>
          </a:p>
        </p:txBody>
      </p:sp>
    </p:spTree>
    <p:extLst>
      <p:ext uri="{BB962C8B-B14F-4D97-AF65-F5344CB8AC3E}">
        <p14:creationId xmlns:p14="http://schemas.microsoft.com/office/powerpoint/2010/main" val="38370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F02D-DE1E-449E-889C-286AC73CC9FF}"/>
              </a:ext>
            </a:extLst>
          </p:cNvPr>
          <p:cNvSpPr>
            <a:spLocks noGrp="1"/>
          </p:cNvSpPr>
          <p:nvPr>
            <p:ph type="title"/>
          </p:nvPr>
        </p:nvSpPr>
        <p:spPr>
          <a:xfrm>
            <a:off x="-2" y="1042633"/>
            <a:ext cx="12192000" cy="776863"/>
          </a:xfrm>
        </p:spPr>
        <p:txBody>
          <a:bodyPr>
            <a:normAutofit/>
          </a:bodyPr>
          <a:lstStyle/>
          <a:p>
            <a:r>
              <a:rPr lang="en-US" dirty="0"/>
              <a:t>One-dimensional Convolution</a:t>
            </a:r>
          </a:p>
        </p:txBody>
      </p:sp>
      <p:sp>
        <p:nvSpPr>
          <p:cNvPr id="3" name="Slide Number Placeholder 2">
            <a:extLst>
              <a:ext uri="{FF2B5EF4-FFF2-40B4-BE49-F238E27FC236}">
                <a16:creationId xmlns:a16="http://schemas.microsoft.com/office/drawing/2014/main" id="{BF96E126-C9F3-4A76-BA53-7B8A4788416A}"/>
              </a:ext>
            </a:extLst>
          </p:cNvPr>
          <p:cNvSpPr>
            <a:spLocks noGrp="1"/>
          </p:cNvSpPr>
          <p:nvPr>
            <p:ph type="sldNum" sz="quarter" idx="12"/>
          </p:nvPr>
        </p:nvSpPr>
        <p:spPr/>
        <p:txBody>
          <a:bodyPr/>
          <a:lstStyle/>
          <a:p>
            <a:fld id="{A5686A01-FA10-4E06-92C7-92734750F4C6}" type="slidenum">
              <a:rPr lang="en-US" smtClean="0"/>
              <a:t>33</a:t>
            </a:fld>
            <a:endParaRPr lang="en-US"/>
          </a:p>
        </p:txBody>
      </p:sp>
      <p:pic>
        <p:nvPicPr>
          <p:cNvPr id="5" name="Picture 4" descr="Chart&#10;&#10;Description automatically generated">
            <a:extLst>
              <a:ext uri="{FF2B5EF4-FFF2-40B4-BE49-F238E27FC236}">
                <a16:creationId xmlns:a16="http://schemas.microsoft.com/office/drawing/2014/main" id="{564C37C9-A71F-4B5B-9A0F-209CCA97D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033" y="1819496"/>
            <a:ext cx="8980965" cy="5051793"/>
          </a:xfrm>
          <a:prstGeom prst="rect">
            <a:avLst/>
          </a:prstGeom>
        </p:spPr>
      </p:pic>
      <p:sp>
        <p:nvSpPr>
          <p:cNvPr id="6" name="TextBox 5">
            <a:extLst>
              <a:ext uri="{FF2B5EF4-FFF2-40B4-BE49-F238E27FC236}">
                <a16:creationId xmlns:a16="http://schemas.microsoft.com/office/drawing/2014/main" id="{EE14C961-0157-4B1E-8915-702F3C80FE62}"/>
              </a:ext>
            </a:extLst>
          </p:cNvPr>
          <p:cNvSpPr txBox="1"/>
          <p:nvPr/>
        </p:nvSpPr>
        <p:spPr>
          <a:xfrm>
            <a:off x="-1332" y="6488668"/>
            <a:ext cx="3212365" cy="369332"/>
          </a:xfrm>
          <a:prstGeom prst="rect">
            <a:avLst/>
          </a:prstGeom>
          <a:noFill/>
        </p:spPr>
        <p:txBody>
          <a:bodyPr wrap="square">
            <a:spAutoFit/>
          </a:bodyPr>
          <a:lstStyle/>
          <a:p>
            <a:r>
              <a:rPr lang="en-US" i="1" u="sng" dirty="0"/>
              <a:t>Source</a:t>
            </a:r>
            <a:r>
              <a:rPr lang="en-US" i="1" dirty="0"/>
              <a:t>: Brandon Rohrer</a:t>
            </a:r>
          </a:p>
        </p:txBody>
      </p:sp>
      <p:pic>
        <p:nvPicPr>
          <p:cNvPr id="8" name="Picture 7">
            <a:extLst>
              <a:ext uri="{FF2B5EF4-FFF2-40B4-BE49-F238E27FC236}">
                <a16:creationId xmlns:a16="http://schemas.microsoft.com/office/drawing/2014/main" id="{FEE58561-2D3E-4493-89AC-9866D80AD457}"/>
              </a:ext>
            </a:extLst>
          </p:cNvPr>
          <p:cNvPicPr>
            <a:picLocks noChangeAspect="1"/>
          </p:cNvPicPr>
          <p:nvPr/>
        </p:nvPicPr>
        <p:blipFill>
          <a:blip r:embed="rId4"/>
          <a:stretch>
            <a:fillRect/>
          </a:stretch>
        </p:blipFill>
        <p:spPr>
          <a:xfrm>
            <a:off x="-11565" y="1859759"/>
            <a:ext cx="3267146" cy="1401601"/>
          </a:xfrm>
          <a:prstGeom prst="rect">
            <a:avLst/>
          </a:prstGeom>
        </p:spPr>
      </p:pic>
      <p:cxnSp>
        <p:nvCxnSpPr>
          <p:cNvPr id="10" name="Straight Arrow Connector 9">
            <a:extLst>
              <a:ext uri="{FF2B5EF4-FFF2-40B4-BE49-F238E27FC236}">
                <a16:creationId xmlns:a16="http://schemas.microsoft.com/office/drawing/2014/main" id="{E6780795-4152-4DC1-9AD5-4D31AA4BDCDE}"/>
              </a:ext>
            </a:extLst>
          </p:cNvPr>
          <p:cNvCxnSpPr>
            <a:cxnSpLocks/>
            <a:stCxn id="11" idx="0"/>
          </p:cNvCxnSpPr>
          <p:nvPr/>
        </p:nvCxnSpPr>
        <p:spPr>
          <a:xfrm flipH="1" flipV="1">
            <a:off x="467833" y="3338623"/>
            <a:ext cx="201550" cy="34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686D3-49BA-4AEC-AC1B-93278AA79FF9}"/>
              </a:ext>
            </a:extLst>
          </p:cNvPr>
          <p:cNvSpPr txBox="1"/>
          <p:nvPr/>
        </p:nvSpPr>
        <p:spPr>
          <a:xfrm>
            <a:off x="-11566" y="3686839"/>
            <a:ext cx="1361897" cy="553998"/>
          </a:xfrm>
          <a:prstGeom prst="rect">
            <a:avLst/>
          </a:prstGeom>
          <a:noFill/>
        </p:spPr>
        <p:txBody>
          <a:bodyPr wrap="square" rtlCol="0">
            <a:spAutoFit/>
          </a:bodyPr>
          <a:lstStyle/>
          <a:p>
            <a:pPr algn="l"/>
            <a:r>
              <a:rPr lang="en-US" sz="3000" dirty="0"/>
              <a:t>Output</a:t>
            </a:r>
          </a:p>
        </p:txBody>
      </p:sp>
      <p:sp>
        <p:nvSpPr>
          <p:cNvPr id="15" name="TextBox 14">
            <a:extLst>
              <a:ext uri="{FF2B5EF4-FFF2-40B4-BE49-F238E27FC236}">
                <a16:creationId xmlns:a16="http://schemas.microsoft.com/office/drawing/2014/main" id="{87C013CF-E763-4014-AB53-FCBB79366C07}"/>
              </a:ext>
            </a:extLst>
          </p:cNvPr>
          <p:cNvSpPr txBox="1"/>
          <p:nvPr/>
        </p:nvSpPr>
        <p:spPr>
          <a:xfrm>
            <a:off x="918785" y="4250244"/>
            <a:ext cx="1361897" cy="553998"/>
          </a:xfrm>
          <a:prstGeom prst="rect">
            <a:avLst/>
          </a:prstGeom>
          <a:noFill/>
        </p:spPr>
        <p:txBody>
          <a:bodyPr wrap="square" rtlCol="0">
            <a:spAutoFit/>
          </a:bodyPr>
          <a:lstStyle/>
          <a:p>
            <a:pPr algn="ctr"/>
            <a:r>
              <a:rPr lang="en-US" sz="3000" dirty="0"/>
              <a:t>Input</a:t>
            </a:r>
          </a:p>
        </p:txBody>
      </p:sp>
      <p:cxnSp>
        <p:nvCxnSpPr>
          <p:cNvPr id="17" name="Straight Arrow Connector 16">
            <a:extLst>
              <a:ext uri="{FF2B5EF4-FFF2-40B4-BE49-F238E27FC236}">
                <a16:creationId xmlns:a16="http://schemas.microsoft.com/office/drawing/2014/main" id="{5E24C2D3-B7FB-4A14-B06C-7A43590E8522}"/>
              </a:ext>
            </a:extLst>
          </p:cNvPr>
          <p:cNvCxnSpPr>
            <a:cxnSpLocks/>
            <a:stCxn id="15" idx="0"/>
          </p:cNvCxnSpPr>
          <p:nvPr/>
        </p:nvCxnSpPr>
        <p:spPr>
          <a:xfrm flipV="1">
            <a:off x="1599734" y="3338626"/>
            <a:ext cx="473615" cy="911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BBA7B-83D5-456A-955A-98459DB4EEF7}"/>
              </a:ext>
            </a:extLst>
          </p:cNvPr>
          <p:cNvSpPr txBox="1"/>
          <p:nvPr/>
        </p:nvSpPr>
        <p:spPr>
          <a:xfrm>
            <a:off x="1756390" y="4835006"/>
            <a:ext cx="1499191" cy="553998"/>
          </a:xfrm>
          <a:prstGeom prst="rect">
            <a:avLst/>
          </a:prstGeom>
          <a:noFill/>
        </p:spPr>
        <p:txBody>
          <a:bodyPr wrap="square" rtlCol="0">
            <a:spAutoFit/>
          </a:bodyPr>
          <a:lstStyle/>
          <a:p>
            <a:pPr algn="r"/>
            <a:r>
              <a:rPr lang="en-US" sz="3000" dirty="0"/>
              <a:t>Weights</a:t>
            </a:r>
          </a:p>
        </p:txBody>
      </p:sp>
      <p:cxnSp>
        <p:nvCxnSpPr>
          <p:cNvPr id="21" name="Straight Arrow Connector 20">
            <a:extLst>
              <a:ext uri="{FF2B5EF4-FFF2-40B4-BE49-F238E27FC236}">
                <a16:creationId xmlns:a16="http://schemas.microsoft.com/office/drawing/2014/main" id="{D312B30F-A373-4900-A63B-75DE1B0C39B6}"/>
              </a:ext>
            </a:extLst>
          </p:cNvPr>
          <p:cNvCxnSpPr>
            <a:cxnSpLocks/>
            <a:stCxn id="20" idx="0"/>
          </p:cNvCxnSpPr>
          <p:nvPr/>
        </p:nvCxnSpPr>
        <p:spPr>
          <a:xfrm flipV="1">
            <a:off x="2505986" y="3338624"/>
            <a:ext cx="455645" cy="1496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A9824-CEBA-433D-A0E0-26E6FC90788F}"/>
              </a:ext>
            </a:extLst>
          </p:cNvPr>
          <p:cNvSpPr txBox="1"/>
          <p:nvPr/>
        </p:nvSpPr>
        <p:spPr>
          <a:xfrm>
            <a:off x="-11567" y="5431004"/>
            <a:ext cx="3222599" cy="1015663"/>
          </a:xfrm>
          <a:prstGeom prst="rect">
            <a:avLst/>
          </a:prstGeom>
          <a:noFill/>
        </p:spPr>
        <p:txBody>
          <a:bodyPr wrap="square" rtlCol="0">
            <a:spAutoFit/>
          </a:bodyPr>
          <a:lstStyle/>
          <a:p>
            <a:pPr algn="ctr"/>
            <a:r>
              <a:rPr lang="en-US" sz="3000" dirty="0"/>
              <a:t>Simple &amp; inexpensive</a:t>
            </a:r>
          </a:p>
        </p:txBody>
      </p:sp>
    </p:spTree>
    <p:extLst>
      <p:ext uri="{BB962C8B-B14F-4D97-AF65-F5344CB8AC3E}">
        <p14:creationId xmlns:p14="http://schemas.microsoft.com/office/powerpoint/2010/main" val="24669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8CD617-99CA-4D02-8679-BEF6FBCB4EAB}"/>
              </a:ext>
            </a:extLst>
          </p:cNvPr>
          <p:cNvSpPr>
            <a:spLocks noGrp="1"/>
          </p:cNvSpPr>
          <p:nvPr>
            <p:ph type="sldNum" sz="quarter" idx="12"/>
          </p:nvPr>
        </p:nvSpPr>
        <p:spPr/>
        <p:txBody>
          <a:bodyPr/>
          <a:lstStyle/>
          <a:p>
            <a:fld id="{A5686A01-FA10-4E06-92C7-92734750F4C6}" type="slidenum">
              <a:rPr lang="en-US" smtClean="0"/>
              <a:pPr/>
              <a:t>34</a:t>
            </a:fld>
            <a:endParaRPr lang="en-US" dirty="0"/>
          </a:p>
        </p:txBody>
      </p:sp>
      <p:sp>
        <p:nvSpPr>
          <p:cNvPr id="3" name="Title 1">
            <a:extLst>
              <a:ext uri="{FF2B5EF4-FFF2-40B4-BE49-F238E27FC236}">
                <a16:creationId xmlns:a16="http://schemas.microsoft.com/office/drawing/2014/main" id="{D95F1BB1-7C07-476B-A9F7-4EDBAFDFF952}"/>
              </a:ext>
            </a:extLst>
          </p:cNvPr>
          <p:cNvSpPr txBox="1">
            <a:spLocks/>
          </p:cNvSpPr>
          <p:nvPr/>
        </p:nvSpPr>
        <p:spPr>
          <a:xfrm>
            <a:off x="-2" y="1042633"/>
            <a:ext cx="12192000" cy="776863"/>
          </a:xfrm>
          <a:prstGeom prst="rect">
            <a:avLst/>
          </a:prstGeom>
        </p:spPr>
        <p:txBody>
          <a:bodyP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Two-dimensional Convolution</a:t>
            </a:r>
          </a:p>
        </p:txBody>
      </p:sp>
      <p:pic>
        <p:nvPicPr>
          <p:cNvPr id="4" name="Picture 3" descr="A picture containing diagram&#10;&#10;Description automatically generated">
            <a:extLst>
              <a:ext uri="{FF2B5EF4-FFF2-40B4-BE49-F238E27FC236}">
                <a16:creationId xmlns:a16="http://schemas.microsoft.com/office/drawing/2014/main" id="{7967D777-E14D-4398-A6D8-6059F057B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9496"/>
            <a:ext cx="6901700" cy="5038504"/>
          </a:xfrm>
          <a:prstGeom prst="rect">
            <a:avLst/>
          </a:prstGeom>
        </p:spPr>
      </p:pic>
      <p:pic>
        <p:nvPicPr>
          <p:cNvPr id="5" name="Picture 4">
            <a:extLst>
              <a:ext uri="{FF2B5EF4-FFF2-40B4-BE49-F238E27FC236}">
                <a16:creationId xmlns:a16="http://schemas.microsoft.com/office/drawing/2014/main" id="{0B595943-28DC-4509-A38A-94BC337397B7}"/>
              </a:ext>
            </a:extLst>
          </p:cNvPr>
          <p:cNvPicPr>
            <a:picLocks noChangeAspect="1"/>
          </p:cNvPicPr>
          <p:nvPr/>
        </p:nvPicPr>
        <p:blipFill>
          <a:blip r:embed="rId5"/>
          <a:stretch>
            <a:fillRect/>
          </a:stretch>
        </p:blipFill>
        <p:spPr>
          <a:xfrm>
            <a:off x="7467600" y="1819496"/>
            <a:ext cx="4351018" cy="1866580"/>
          </a:xfrm>
          <a:prstGeom prst="rect">
            <a:avLst/>
          </a:prstGeom>
        </p:spPr>
      </p:pic>
      <p:sp>
        <p:nvSpPr>
          <p:cNvPr id="6" name="TextBox 5">
            <a:extLst>
              <a:ext uri="{FF2B5EF4-FFF2-40B4-BE49-F238E27FC236}">
                <a16:creationId xmlns:a16="http://schemas.microsoft.com/office/drawing/2014/main" id="{45D88BE5-9285-4BE9-91BF-5148E84B4B84}"/>
              </a:ext>
            </a:extLst>
          </p:cNvPr>
          <p:cNvSpPr txBox="1"/>
          <p:nvPr/>
        </p:nvSpPr>
        <p:spPr>
          <a:xfrm>
            <a:off x="7467600" y="3686076"/>
            <a:ext cx="4351018" cy="553998"/>
          </a:xfrm>
          <a:prstGeom prst="rect">
            <a:avLst/>
          </a:prstGeom>
          <a:noFill/>
        </p:spPr>
        <p:txBody>
          <a:bodyPr wrap="square" rtlCol="0">
            <a:spAutoFit/>
          </a:bodyPr>
          <a:lstStyle/>
          <a:p>
            <a:pPr algn="ctr"/>
            <a:r>
              <a:rPr lang="en-US" sz="3000" dirty="0">
                <a:cs typeface="Times New Roman" panose="02020603050405020304" pitchFamily="18" charset="0"/>
              </a:rPr>
              <a:t>↓</a:t>
            </a:r>
            <a:endParaRPr lang="en-US" sz="3000" dirty="0"/>
          </a:p>
        </p:txBody>
      </p:sp>
      <p:pic>
        <p:nvPicPr>
          <p:cNvPr id="10" name="Picture 9" descr="\documentclass{article}&#10;\usepackage{amsmath,xcolor}&#10;\pagestyle{empty}&#10;\begin{document}&#10;&#10;$&#10;\textcolor{white}{&#10;y_{j}=\sum_{k_{1}=-p}^{p}\sum_{k_{2}=-p}^{p}w_{k_{1},k_{2}} \times x_{j-k_{1},j-k_{2}}&#10;}&#10;$&#10;&#10;\end{document}" title="IguanaTex Bitmap Display">
            <a:extLst>
              <a:ext uri="{FF2B5EF4-FFF2-40B4-BE49-F238E27FC236}">
                <a16:creationId xmlns:a16="http://schemas.microsoft.com/office/drawing/2014/main" id="{81D2009C-6BE8-4845-9FE2-C868498D3542}"/>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979920" y="4359283"/>
            <a:ext cx="5113020" cy="360055"/>
          </a:xfrm>
          <a:prstGeom prst="rect">
            <a:avLst/>
          </a:prstGeom>
        </p:spPr>
      </p:pic>
      <p:sp>
        <p:nvSpPr>
          <p:cNvPr id="13" name="TextBox 12">
            <a:extLst>
              <a:ext uri="{FF2B5EF4-FFF2-40B4-BE49-F238E27FC236}">
                <a16:creationId xmlns:a16="http://schemas.microsoft.com/office/drawing/2014/main" id="{DC18CB3F-4CB3-40BE-B9A7-8D8D797A482F}"/>
              </a:ext>
            </a:extLst>
          </p:cNvPr>
          <p:cNvSpPr txBox="1"/>
          <p:nvPr/>
        </p:nvSpPr>
        <p:spPr>
          <a:xfrm>
            <a:off x="6901700" y="5302533"/>
            <a:ext cx="5290300" cy="1938992"/>
          </a:xfrm>
          <a:prstGeom prst="rect">
            <a:avLst/>
          </a:prstGeom>
          <a:noFill/>
        </p:spPr>
        <p:txBody>
          <a:bodyPr wrap="square" rtlCol="0">
            <a:spAutoFit/>
          </a:bodyPr>
          <a:lstStyle/>
          <a:p>
            <a:pPr algn="ctr"/>
            <a:r>
              <a:rPr lang="en-US" sz="3000" dirty="0"/>
              <a:t>Two-dimensional weights</a:t>
            </a:r>
          </a:p>
          <a:p>
            <a:pPr algn="ctr"/>
            <a:r>
              <a:rPr lang="en-US" sz="3000" dirty="0"/>
              <a:t>(Kernel, Filter)</a:t>
            </a:r>
          </a:p>
          <a:p>
            <a:pPr algn="ctr"/>
            <a:r>
              <a:rPr lang="en-US" sz="3000" dirty="0"/>
              <a:t>3 x 3 </a:t>
            </a:r>
            <a:r>
              <a:rPr lang="en-US" sz="3000" u="sng" dirty="0"/>
              <a:t>receptive field</a:t>
            </a:r>
          </a:p>
          <a:p>
            <a:pPr algn="ctr"/>
            <a:endParaRPr lang="en-US" sz="3000" dirty="0"/>
          </a:p>
        </p:txBody>
      </p:sp>
      <p:cxnSp>
        <p:nvCxnSpPr>
          <p:cNvPr id="14" name="Straight Arrow Connector 13">
            <a:extLst>
              <a:ext uri="{FF2B5EF4-FFF2-40B4-BE49-F238E27FC236}">
                <a16:creationId xmlns:a16="http://schemas.microsoft.com/office/drawing/2014/main" id="{AB956BCF-EBA8-45F5-A997-23028866BF5C}"/>
              </a:ext>
            </a:extLst>
          </p:cNvPr>
          <p:cNvCxnSpPr>
            <a:cxnSpLocks/>
          </p:cNvCxnSpPr>
          <p:nvPr/>
        </p:nvCxnSpPr>
        <p:spPr>
          <a:xfrm flipV="1">
            <a:off x="9829800" y="4803802"/>
            <a:ext cx="180331" cy="5149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22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D5DD-376B-4D73-958C-A9138099AFA9}"/>
              </a:ext>
            </a:extLst>
          </p:cNvPr>
          <p:cNvSpPr>
            <a:spLocks noGrp="1"/>
          </p:cNvSpPr>
          <p:nvPr>
            <p:ph type="title"/>
          </p:nvPr>
        </p:nvSpPr>
        <p:spPr>
          <a:xfrm>
            <a:off x="-2" y="1042633"/>
            <a:ext cx="12192000" cy="872183"/>
          </a:xfrm>
        </p:spPr>
        <p:txBody>
          <a:bodyPr>
            <a:normAutofit/>
          </a:bodyPr>
          <a:lstStyle/>
          <a:p>
            <a:r>
              <a:rPr lang="en-US" sz="4000" dirty="0"/>
              <a:t>Two-dimensional Convolution with Multiple Features</a:t>
            </a:r>
          </a:p>
        </p:txBody>
      </p:sp>
      <p:sp>
        <p:nvSpPr>
          <p:cNvPr id="3" name="Slide Number Placeholder 2">
            <a:extLst>
              <a:ext uri="{FF2B5EF4-FFF2-40B4-BE49-F238E27FC236}">
                <a16:creationId xmlns:a16="http://schemas.microsoft.com/office/drawing/2014/main" id="{5F09D301-B4F9-46FA-97A7-C7654A2B97CE}"/>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5" name="Picture 4">
            <a:extLst>
              <a:ext uri="{FF2B5EF4-FFF2-40B4-BE49-F238E27FC236}">
                <a16:creationId xmlns:a16="http://schemas.microsoft.com/office/drawing/2014/main" id="{BE6E5C90-FB18-4071-BC46-2055B91A236A}"/>
              </a:ext>
            </a:extLst>
          </p:cNvPr>
          <p:cNvPicPr>
            <a:picLocks noChangeAspect="1"/>
          </p:cNvPicPr>
          <p:nvPr/>
        </p:nvPicPr>
        <p:blipFill>
          <a:blip r:embed="rId2"/>
          <a:stretch>
            <a:fillRect/>
          </a:stretch>
        </p:blipFill>
        <p:spPr>
          <a:xfrm>
            <a:off x="0" y="1914817"/>
            <a:ext cx="5646888" cy="4943183"/>
          </a:xfrm>
          <a:prstGeom prst="rect">
            <a:avLst/>
          </a:prstGeom>
        </p:spPr>
      </p:pic>
      <p:pic>
        <p:nvPicPr>
          <p:cNvPr id="7" name="Picture 6">
            <a:extLst>
              <a:ext uri="{FF2B5EF4-FFF2-40B4-BE49-F238E27FC236}">
                <a16:creationId xmlns:a16="http://schemas.microsoft.com/office/drawing/2014/main" id="{ED088CC6-4DCA-4952-B857-5C3533D7D7E3}"/>
              </a:ext>
            </a:extLst>
          </p:cNvPr>
          <p:cNvPicPr>
            <a:picLocks noChangeAspect="1"/>
          </p:cNvPicPr>
          <p:nvPr/>
        </p:nvPicPr>
        <p:blipFill>
          <a:blip r:embed="rId3"/>
          <a:stretch>
            <a:fillRect/>
          </a:stretch>
        </p:blipFill>
        <p:spPr>
          <a:xfrm>
            <a:off x="5646888" y="1914816"/>
            <a:ext cx="6545112" cy="877661"/>
          </a:xfrm>
          <a:prstGeom prst="rect">
            <a:avLst/>
          </a:prstGeom>
        </p:spPr>
      </p:pic>
      <p:cxnSp>
        <p:nvCxnSpPr>
          <p:cNvPr id="8" name="Straight Arrow Connector 7">
            <a:extLst>
              <a:ext uri="{FF2B5EF4-FFF2-40B4-BE49-F238E27FC236}">
                <a16:creationId xmlns:a16="http://schemas.microsoft.com/office/drawing/2014/main" id="{877FAFEA-BF26-4C30-848E-A694E54D12C6}"/>
              </a:ext>
            </a:extLst>
          </p:cNvPr>
          <p:cNvCxnSpPr>
            <a:cxnSpLocks/>
          </p:cNvCxnSpPr>
          <p:nvPr/>
        </p:nvCxnSpPr>
        <p:spPr>
          <a:xfrm flipV="1">
            <a:off x="5989127"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86BF2A-592C-41E9-A743-8C431E3EB6AA}"/>
              </a:ext>
            </a:extLst>
          </p:cNvPr>
          <p:cNvSpPr txBox="1"/>
          <p:nvPr/>
        </p:nvSpPr>
        <p:spPr>
          <a:xfrm>
            <a:off x="5646888" y="3219471"/>
            <a:ext cx="1361897" cy="553998"/>
          </a:xfrm>
          <a:prstGeom prst="rect">
            <a:avLst/>
          </a:prstGeom>
          <a:noFill/>
        </p:spPr>
        <p:txBody>
          <a:bodyPr wrap="square" rtlCol="0">
            <a:spAutoFit/>
          </a:bodyPr>
          <a:lstStyle/>
          <a:p>
            <a:pPr algn="l"/>
            <a:r>
              <a:rPr lang="en-US" sz="3000" dirty="0"/>
              <a:t>Output</a:t>
            </a:r>
          </a:p>
        </p:txBody>
      </p:sp>
      <p:cxnSp>
        <p:nvCxnSpPr>
          <p:cNvPr id="11" name="Straight Arrow Connector 10">
            <a:extLst>
              <a:ext uri="{FF2B5EF4-FFF2-40B4-BE49-F238E27FC236}">
                <a16:creationId xmlns:a16="http://schemas.microsoft.com/office/drawing/2014/main" id="{B5C305E7-837D-4684-9084-6D8A377F7690}"/>
              </a:ext>
            </a:extLst>
          </p:cNvPr>
          <p:cNvCxnSpPr>
            <a:cxnSpLocks/>
          </p:cNvCxnSpPr>
          <p:nvPr/>
        </p:nvCxnSpPr>
        <p:spPr>
          <a:xfrm flipV="1">
            <a:off x="6866280" y="2878132"/>
            <a:ext cx="235367" cy="1304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87D508-6372-40A3-B3E7-4D79E0FF40B9}"/>
              </a:ext>
            </a:extLst>
          </p:cNvPr>
          <p:cNvSpPr txBox="1"/>
          <p:nvPr/>
        </p:nvSpPr>
        <p:spPr>
          <a:xfrm>
            <a:off x="5474964" y="4065524"/>
            <a:ext cx="1798608" cy="1015663"/>
          </a:xfrm>
          <a:prstGeom prst="rect">
            <a:avLst/>
          </a:prstGeom>
          <a:noFill/>
        </p:spPr>
        <p:txBody>
          <a:bodyPr wrap="square" rtlCol="0">
            <a:spAutoFit/>
          </a:bodyPr>
          <a:lstStyle/>
          <a:p>
            <a:pPr algn="ctr"/>
            <a:r>
              <a:rPr lang="en-US" sz="3000" dirty="0"/>
              <a:t>Sum over height</a:t>
            </a:r>
          </a:p>
        </p:txBody>
      </p:sp>
      <p:cxnSp>
        <p:nvCxnSpPr>
          <p:cNvPr id="15" name="Straight Arrow Connector 14">
            <a:extLst>
              <a:ext uri="{FF2B5EF4-FFF2-40B4-BE49-F238E27FC236}">
                <a16:creationId xmlns:a16="http://schemas.microsoft.com/office/drawing/2014/main" id="{60783656-855B-4BB9-9B3A-E6F5BC390BB2}"/>
              </a:ext>
            </a:extLst>
          </p:cNvPr>
          <p:cNvCxnSpPr>
            <a:cxnSpLocks/>
          </p:cNvCxnSpPr>
          <p:nvPr/>
        </p:nvCxnSpPr>
        <p:spPr>
          <a:xfrm flipV="1">
            <a:off x="7208520" y="2878132"/>
            <a:ext cx="407291" cy="2364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733B0D-556E-4343-82D2-50357A616EFF}"/>
              </a:ext>
            </a:extLst>
          </p:cNvPr>
          <p:cNvSpPr txBox="1"/>
          <p:nvPr/>
        </p:nvSpPr>
        <p:spPr>
          <a:xfrm>
            <a:off x="5560926" y="5146205"/>
            <a:ext cx="1798608" cy="1015663"/>
          </a:xfrm>
          <a:prstGeom prst="rect">
            <a:avLst/>
          </a:prstGeom>
          <a:noFill/>
        </p:spPr>
        <p:txBody>
          <a:bodyPr wrap="square" rtlCol="0">
            <a:spAutoFit/>
          </a:bodyPr>
          <a:lstStyle/>
          <a:p>
            <a:pPr algn="ctr"/>
            <a:r>
              <a:rPr lang="en-US" sz="3000" dirty="0"/>
              <a:t>Sum over width</a:t>
            </a:r>
          </a:p>
        </p:txBody>
      </p:sp>
      <p:sp>
        <p:nvSpPr>
          <p:cNvPr id="20" name="TextBox 19">
            <a:extLst>
              <a:ext uri="{FF2B5EF4-FFF2-40B4-BE49-F238E27FC236}">
                <a16:creationId xmlns:a16="http://schemas.microsoft.com/office/drawing/2014/main" id="{A9417F05-125E-4C54-B8B6-E27B04F6DD8F}"/>
              </a:ext>
            </a:extLst>
          </p:cNvPr>
          <p:cNvSpPr txBox="1"/>
          <p:nvPr/>
        </p:nvSpPr>
        <p:spPr>
          <a:xfrm>
            <a:off x="6983963" y="5874193"/>
            <a:ext cx="1798608" cy="1015663"/>
          </a:xfrm>
          <a:prstGeom prst="rect">
            <a:avLst/>
          </a:prstGeom>
          <a:noFill/>
        </p:spPr>
        <p:txBody>
          <a:bodyPr wrap="square" rtlCol="0">
            <a:spAutoFit/>
          </a:bodyPr>
          <a:lstStyle/>
          <a:p>
            <a:pPr algn="ctr"/>
            <a:r>
              <a:rPr lang="en-US" sz="3000" dirty="0"/>
              <a:t>Sum over features</a:t>
            </a:r>
          </a:p>
        </p:txBody>
      </p:sp>
      <p:cxnSp>
        <p:nvCxnSpPr>
          <p:cNvPr id="21" name="Straight Arrow Connector 20">
            <a:extLst>
              <a:ext uri="{FF2B5EF4-FFF2-40B4-BE49-F238E27FC236}">
                <a16:creationId xmlns:a16="http://schemas.microsoft.com/office/drawing/2014/main" id="{35BAAA8C-4679-4E4B-9196-E0CA9E3D7B74}"/>
              </a:ext>
            </a:extLst>
          </p:cNvPr>
          <p:cNvCxnSpPr>
            <a:cxnSpLocks/>
            <a:stCxn id="20" idx="0"/>
          </p:cNvCxnSpPr>
          <p:nvPr/>
        </p:nvCxnSpPr>
        <p:spPr>
          <a:xfrm flipV="1">
            <a:off x="7883267" y="2878133"/>
            <a:ext cx="374052" cy="2996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87CAEB8-7F08-4F5E-8C63-AA42774A1DB7}"/>
              </a:ext>
            </a:extLst>
          </p:cNvPr>
          <p:cNvCxnSpPr>
            <a:cxnSpLocks/>
          </p:cNvCxnSpPr>
          <p:nvPr/>
        </p:nvCxnSpPr>
        <p:spPr>
          <a:xfrm flipV="1">
            <a:off x="8812858"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3E7CB6-AA6D-4E50-BEBC-E6CE3E6B7CA0}"/>
              </a:ext>
            </a:extLst>
          </p:cNvPr>
          <p:cNvSpPr txBox="1"/>
          <p:nvPr/>
        </p:nvSpPr>
        <p:spPr>
          <a:xfrm>
            <a:off x="8264747" y="3219471"/>
            <a:ext cx="1184054" cy="553998"/>
          </a:xfrm>
          <a:prstGeom prst="rect">
            <a:avLst/>
          </a:prstGeom>
          <a:noFill/>
        </p:spPr>
        <p:txBody>
          <a:bodyPr wrap="square" rtlCol="0">
            <a:spAutoFit/>
          </a:bodyPr>
          <a:lstStyle/>
          <a:p>
            <a:pPr algn="ctr"/>
            <a:r>
              <a:rPr lang="en-US" sz="3000" dirty="0"/>
              <a:t>Input</a:t>
            </a:r>
          </a:p>
        </p:txBody>
      </p:sp>
      <p:cxnSp>
        <p:nvCxnSpPr>
          <p:cNvPr id="25" name="Straight Arrow Connector 24">
            <a:extLst>
              <a:ext uri="{FF2B5EF4-FFF2-40B4-BE49-F238E27FC236}">
                <a16:creationId xmlns:a16="http://schemas.microsoft.com/office/drawing/2014/main" id="{25407372-02D4-4AFB-AD43-1F05810C207E}"/>
              </a:ext>
            </a:extLst>
          </p:cNvPr>
          <p:cNvCxnSpPr>
            <a:cxnSpLocks/>
          </p:cNvCxnSpPr>
          <p:nvPr/>
        </p:nvCxnSpPr>
        <p:spPr>
          <a:xfrm flipV="1">
            <a:off x="10001578"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6552E-F2FD-4E40-982E-AD58E3415E21}"/>
              </a:ext>
            </a:extLst>
          </p:cNvPr>
          <p:cNvSpPr txBox="1"/>
          <p:nvPr/>
        </p:nvSpPr>
        <p:spPr>
          <a:xfrm>
            <a:off x="9448800" y="3219471"/>
            <a:ext cx="1539239" cy="553998"/>
          </a:xfrm>
          <a:prstGeom prst="rect">
            <a:avLst/>
          </a:prstGeom>
          <a:noFill/>
        </p:spPr>
        <p:txBody>
          <a:bodyPr wrap="square" rtlCol="0">
            <a:spAutoFit/>
          </a:bodyPr>
          <a:lstStyle/>
          <a:p>
            <a:pPr algn="ctr"/>
            <a:r>
              <a:rPr lang="en-US" sz="3000" dirty="0"/>
              <a:t>Weights</a:t>
            </a:r>
          </a:p>
        </p:txBody>
      </p:sp>
      <p:cxnSp>
        <p:nvCxnSpPr>
          <p:cNvPr id="27" name="Straight Arrow Connector 26">
            <a:extLst>
              <a:ext uri="{FF2B5EF4-FFF2-40B4-BE49-F238E27FC236}">
                <a16:creationId xmlns:a16="http://schemas.microsoft.com/office/drawing/2014/main" id="{7AFB8A03-D215-4FA5-BBC8-B819A24A5E4B}"/>
              </a:ext>
            </a:extLst>
          </p:cNvPr>
          <p:cNvCxnSpPr>
            <a:cxnSpLocks/>
          </p:cNvCxnSpPr>
          <p:nvPr/>
        </p:nvCxnSpPr>
        <p:spPr>
          <a:xfrm flipV="1">
            <a:off x="11586537" y="2878133"/>
            <a:ext cx="0" cy="1129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FFED83-2D06-4D77-B63F-4A76AD94C528}"/>
              </a:ext>
            </a:extLst>
          </p:cNvPr>
          <p:cNvSpPr txBox="1"/>
          <p:nvPr/>
        </p:nvSpPr>
        <p:spPr>
          <a:xfrm>
            <a:off x="10888982" y="3905890"/>
            <a:ext cx="1303016" cy="553998"/>
          </a:xfrm>
          <a:prstGeom prst="rect">
            <a:avLst/>
          </a:prstGeom>
          <a:noFill/>
        </p:spPr>
        <p:txBody>
          <a:bodyPr wrap="square" rtlCol="0">
            <a:spAutoFit/>
          </a:bodyPr>
          <a:lstStyle/>
          <a:p>
            <a:pPr algn="ctr"/>
            <a:r>
              <a:rPr lang="en-US" sz="3000" u="sng" dirty="0"/>
              <a:t>Stride</a:t>
            </a:r>
          </a:p>
        </p:txBody>
      </p:sp>
    </p:spTree>
    <p:extLst>
      <p:ext uri="{BB962C8B-B14F-4D97-AF65-F5344CB8AC3E}">
        <p14:creationId xmlns:p14="http://schemas.microsoft.com/office/powerpoint/2010/main" val="11875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4" grpId="0"/>
      <p:bldP spid="26"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521B-E576-4705-8935-6DCDAB463BB0}"/>
              </a:ext>
            </a:extLst>
          </p:cNvPr>
          <p:cNvSpPr>
            <a:spLocks noGrp="1"/>
          </p:cNvSpPr>
          <p:nvPr>
            <p:ph type="title"/>
          </p:nvPr>
        </p:nvSpPr>
        <p:spPr>
          <a:xfrm>
            <a:off x="-2" y="1042633"/>
            <a:ext cx="12192000" cy="953807"/>
          </a:xfrm>
        </p:spPr>
        <p:txBody>
          <a:bodyPr/>
          <a:lstStyle/>
          <a:p>
            <a:r>
              <a:rPr lang="en-US" dirty="0"/>
              <a:t>Reducing dimensionality using </a:t>
            </a:r>
            <a:r>
              <a:rPr lang="en-US" u="sng" dirty="0"/>
              <a:t>strides</a:t>
            </a:r>
          </a:p>
        </p:txBody>
      </p:sp>
      <p:sp>
        <p:nvSpPr>
          <p:cNvPr id="3" name="Slide Number Placeholder 2">
            <a:extLst>
              <a:ext uri="{FF2B5EF4-FFF2-40B4-BE49-F238E27FC236}">
                <a16:creationId xmlns:a16="http://schemas.microsoft.com/office/drawing/2014/main" id="{DCB9BC06-A7BC-43C2-A9CE-0BFB2AEE81A7}"/>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a:extLst>
              <a:ext uri="{FF2B5EF4-FFF2-40B4-BE49-F238E27FC236}">
                <a16:creationId xmlns:a16="http://schemas.microsoft.com/office/drawing/2014/main" id="{F837D5E0-F90C-4871-82CF-D904960399B5}"/>
              </a:ext>
            </a:extLst>
          </p:cNvPr>
          <p:cNvPicPr>
            <a:picLocks noChangeAspect="1"/>
          </p:cNvPicPr>
          <p:nvPr/>
        </p:nvPicPr>
        <p:blipFill>
          <a:blip r:embed="rId2"/>
          <a:stretch>
            <a:fillRect/>
          </a:stretch>
        </p:blipFill>
        <p:spPr>
          <a:xfrm>
            <a:off x="-2" y="1996440"/>
            <a:ext cx="7946781" cy="4861560"/>
          </a:xfrm>
          <a:prstGeom prst="rect">
            <a:avLst/>
          </a:prstGeom>
        </p:spPr>
      </p:pic>
      <p:sp>
        <p:nvSpPr>
          <p:cNvPr id="6" name="TextBox 5">
            <a:extLst>
              <a:ext uri="{FF2B5EF4-FFF2-40B4-BE49-F238E27FC236}">
                <a16:creationId xmlns:a16="http://schemas.microsoft.com/office/drawing/2014/main" id="{F7BE9B39-912F-4ECA-AD30-B7760D5961AD}"/>
              </a:ext>
            </a:extLst>
          </p:cNvPr>
          <p:cNvSpPr txBox="1"/>
          <p:nvPr/>
        </p:nvSpPr>
        <p:spPr>
          <a:xfrm>
            <a:off x="7946779" y="1996440"/>
            <a:ext cx="4245221" cy="1477328"/>
          </a:xfrm>
          <a:prstGeom prst="rect">
            <a:avLst/>
          </a:prstGeom>
          <a:noFill/>
        </p:spPr>
        <p:txBody>
          <a:bodyPr wrap="square" rtlCol="0">
            <a:spAutoFit/>
          </a:bodyPr>
          <a:lstStyle/>
          <a:p>
            <a:pPr algn="l"/>
            <a:r>
              <a:rPr lang="en-US" sz="3000" dirty="0"/>
              <a:t>Stride = “How much you move the filter by in each direction”</a:t>
            </a:r>
          </a:p>
        </p:txBody>
      </p:sp>
      <p:sp>
        <p:nvSpPr>
          <p:cNvPr id="10" name="TextBox 9">
            <a:extLst>
              <a:ext uri="{FF2B5EF4-FFF2-40B4-BE49-F238E27FC236}">
                <a16:creationId xmlns:a16="http://schemas.microsoft.com/office/drawing/2014/main" id="{45253A9A-C0A5-45CB-A4A0-353EDCFFEDDB}"/>
              </a:ext>
            </a:extLst>
          </p:cNvPr>
          <p:cNvSpPr txBox="1"/>
          <p:nvPr/>
        </p:nvSpPr>
        <p:spPr>
          <a:xfrm>
            <a:off x="7946777" y="3718679"/>
            <a:ext cx="4245221" cy="3139321"/>
          </a:xfrm>
          <a:prstGeom prst="rect">
            <a:avLst/>
          </a:prstGeom>
          <a:noFill/>
        </p:spPr>
        <p:txBody>
          <a:bodyPr wrap="square">
            <a:spAutoFit/>
          </a:bodyPr>
          <a:lstStyle/>
          <a:p>
            <a:r>
              <a:rPr lang="en-US" dirty="0"/>
              <a:t>Stride is one of the features used in defining the movement of the filter layer, which defines the amount of movement of the filter on the image. Each movement of the filter on the input image will produce one value, contributing to the output image. Now, if the stride is large, it means that the filter takes a big step at each step and, therefore, will produce fewer values and a smaller output compared with the original input.</a:t>
            </a:r>
          </a:p>
        </p:txBody>
      </p:sp>
    </p:spTree>
    <p:extLst>
      <p:ext uri="{BB962C8B-B14F-4D97-AF65-F5344CB8AC3E}">
        <p14:creationId xmlns:p14="http://schemas.microsoft.com/office/powerpoint/2010/main" val="159236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9E9C-BB19-4605-9186-5495B07D636D}"/>
              </a:ext>
            </a:extLst>
          </p:cNvPr>
          <p:cNvSpPr>
            <a:spLocks noGrp="1"/>
          </p:cNvSpPr>
          <p:nvPr>
            <p:ph type="title"/>
          </p:nvPr>
        </p:nvSpPr>
        <p:spPr>
          <a:xfrm>
            <a:off x="-2" y="1042633"/>
            <a:ext cx="12192000" cy="705441"/>
          </a:xfrm>
        </p:spPr>
        <p:txBody>
          <a:bodyPr/>
          <a:lstStyle/>
          <a:p>
            <a:r>
              <a:rPr lang="en-US" dirty="0"/>
              <a:t>Shrinking the Input Image using </a:t>
            </a:r>
            <a:r>
              <a:rPr lang="en-US" u="sng" dirty="0"/>
              <a:t>Pooling Layers</a:t>
            </a:r>
          </a:p>
        </p:txBody>
      </p:sp>
      <p:sp>
        <p:nvSpPr>
          <p:cNvPr id="3" name="Slide Number Placeholder 2">
            <a:extLst>
              <a:ext uri="{FF2B5EF4-FFF2-40B4-BE49-F238E27FC236}">
                <a16:creationId xmlns:a16="http://schemas.microsoft.com/office/drawing/2014/main" id="{AF10BFF9-D1ED-4327-9E70-B6D438730AFB}"/>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DB0DCF74-F4C4-48CF-9B3E-B6F5772E56BE}"/>
              </a:ext>
            </a:extLst>
          </p:cNvPr>
          <p:cNvPicPr>
            <a:picLocks noChangeAspect="1"/>
          </p:cNvPicPr>
          <p:nvPr/>
        </p:nvPicPr>
        <p:blipFill>
          <a:blip r:embed="rId3"/>
          <a:stretch>
            <a:fillRect/>
          </a:stretch>
        </p:blipFill>
        <p:spPr>
          <a:xfrm>
            <a:off x="0" y="1748074"/>
            <a:ext cx="12192000" cy="5109926"/>
          </a:xfrm>
          <a:prstGeom prst="rect">
            <a:avLst/>
          </a:prstGeom>
        </p:spPr>
      </p:pic>
      <p:sp>
        <p:nvSpPr>
          <p:cNvPr id="6" name="TextBox 5">
            <a:extLst>
              <a:ext uri="{FF2B5EF4-FFF2-40B4-BE49-F238E27FC236}">
                <a16:creationId xmlns:a16="http://schemas.microsoft.com/office/drawing/2014/main" id="{D75DB0A3-5D64-4055-A99E-DD285DC39A59}"/>
              </a:ext>
            </a:extLst>
          </p:cNvPr>
          <p:cNvSpPr txBox="1"/>
          <p:nvPr/>
        </p:nvSpPr>
        <p:spPr>
          <a:xfrm>
            <a:off x="-2" y="6304002"/>
            <a:ext cx="6324600" cy="553998"/>
          </a:xfrm>
          <a:prstGeom prst="rect">
            <a:avLst/>
          </a:prstGeom>
          <a:noFill/>
        </p:spPr>
        <p:txBody>
          <a:bodyPr wrap="square" rtlCol="0">
            <a:spAutoFit/>
          </a:bodyPr>
          <a:lstStyle/>
          <a:p>
            <a:pPr algn="l"/>
            <a:r>
              <a:rPr lang="en-US" sz="3000" u="sng" dirty="0">
                <a:solidFill>
                  <a:schemeClr val="bg1"/>
                </a:solidFill>
              </a:rPr>
              <a:t>Alternative</a:t>
            </a:r>
            <a:r>
              <a:rPr lang="en-US" sz="3000" dirty="0">
                <a:solidFill>
                  <a:schemeClr val="bg1"/>
                </a:solidFill>
              </a:rPr>
              <a:t>: Mean/Average pooling</a:t>
            </a:r>
          </a:p>
        </p:txBody>
      </p:sp>
      <p:pic>
        <p:nvPicPr>
          <p:cNvPr id="7" name="Picture 6" descr="Icon&#10;&#10;Description automatically generated">
            <a:extLst>
              <a:ext uri="{FF2B5EF4-FFF2-40B4-BE49-F238E27FC236}">
                <a16:creationId xmlns:a16="http://schemas.microsoft.com/office/drawing/2014/main" id="{877A0C7D-E3BE-4521-A320-36F629C4C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701108" cy="701108"/>
          </a:xfrm>
          <a:prstGeom prst="rect">
            <a:avLst/>
          </a:prstGeom>
        </p:spPr>
      </p:pic>
    </p:spTree>
    <p:extLst>
      <p:ext uri="{BB962C8B-B14F-4D97-AF65-F5344CB8AC3E}">
        <p14:creationId xmlns:p14="http://schemas.microsoft.com/office/powerpoint/2010/main" val="270038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6" name="Straight Arrow Connector 5">
            <a:extLst>
              <a:ext uri="{FF2B5EF4-FFF2-40B4-BE49-F238E27FC236}">
                <a16:creationId xmlns:a16="http://schemas.microsoft.com/office/drawing/2014/main" id="{8ECDF0B5-C4FB-4AFD-A85D-C77F444E09E5}"/>
              </a:ext>
            </a:extLst>
          </p:cNvPr>
          <p:cNvCxnSpPr/>
          <p:nvPr/>
        </p:nvCxnSpPr>
        <p:spPr>
          <a:xfrm>
            <a:off x="2892054"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6F3FD9-9A66-4447-BB88-F3BD1F5967E7}"/>
              </a:ext>
            </a:extLst>
          </p:cNvPr>
          <p:cNvSpPr txBox="1"/>
          <p:nvPr/>
        </p:nvSpPr>
        <p:spPr>
          <a:xfrm>
            <a:off x="3859617" y="5850438"/>
            <a:ext cx="2296633" cy="1015663"/>
          </a:xfrm>
          <a:prstGeom prst="rect">
            <a:avLst/>
          </a:prstGeom>
          <a:noFill/>
        </p:spPr>
        <p:txBody>
          <a:bodyPr wrap="square" rtlCol="0">
            <a:spAutoFit/>
          </a:bodyPr>
          <a:lstStyle/>
          <a:p>
            <a:pPr algn="ctr"/>
            <a:r>
              <a:rPr lang="en-US" sz="3000" dirty="0"/>
              <a:t>Not enough data!</a:t>
            </a:r>
          </a:p>
        </p:txBody>
      </p:sp>
      <p:pic>
        <p:nvPicPr>
          <p:cNvPr id="13" name="Picture 12" descr="A yellow smiley face&#10;&#10;Description automatically generated with low confidence">
            <a:extLst>
              <a:ext uri="{FF2B5EF4-FFF2-40B4-BE49-F238E27FC236}">
                <a16:creationId xmlns:a16="http://schemas.microsoft.com/office/drawing/2014/main" id="{B2128141-E61B-48F4-91DF-AC033D90A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5723101"/>
            <a:ext cx="1143000" cy="1143000"/>
          </a:xfrm>
          <a:prstGeom prst="rect">
            <a:avLst/>
          </a:prstGeom>
        </p:spPr>
      </p:pic>
    </p:spTree>
    <p:extLst>
      <p:ext uri="{BB962C8B-B14F-4D97-AF65-F5344CB8AC3E}">
        <p14:creationId xmlns:p14="http://schemas.microsoft.com/office/powerpoint/2010/main" val="249656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00E6-5382-48B6-9C66-65317E071B7B}"/>
              </a:ext>
            </a:extLst>
          </p:cNvPr>
          <p:cNvSpPr>
            <a:spLocks noGrp="1"/>
          </p:cNvSpPr>
          <p:nvPr>
            <p:ph type="title"/>
          </p:nvPr>
        </p:nvSpPr>
        <p:spPr/>
        <p:txBody>
          <a:bodyPr>
            <a:normAutofit fontScale="90000"/>
          </a:bodyPr>
          <a:lstStyle/>
          <a:p>
            <a:r>
              <a:rPr lang="en-US" dirty="0"/>
              <a:t>Data Augmentation = Generate realistic variances</a:t>
            </a:r>
            <a:br>
              <a:rPr lang="en-US" dirty="0"/>
            </a:br>
            <a:r>
              <a:rPr lang="en-US" dirty="0"/>
              <a:t>of each training instance (rotation, translation, resizing…)</a:t>
            </a:r>
          </a:p>
        </p:txBody>
      </p:sp>
      <p:sp>
        <p:nvSpPr>
          <p:cNvPr id="3" name="Slide Number Placeholder 2">
            <a:extLst>
              <a:ext uri="{FF2B5EF4-FFF2-40B4-BE49-F238E27FC236}">
                <a16:creationId xmlns:a16="http://schemas.microsoft.com/office/drawing/2014/main" id="{BB8810D2-4BA0-48D8-8A46-230C6E99CC41}"/>
              </a:ext>
            </a:extLst>
          </p:cNvPr>
          <p:cNvSpPr>
            <a:spLocks noGrp="1"/>
          </p:cNvSpPr>
          <p:nvPr>
            <p:ph type="sldNum" sz="quarter" idx="12"/>
          </p:nvPr>
        </p:nvSpPr>
        <p:spPr/>
        <p:txBody>
          <a:bodyPr/>
          <a:lstStyle/>
          <a:p>
            <a:fld id="{A5686A01-FA10-4E06-92C7-92734750F4C6}" type="slidenum">
              <a:rPr lang="en-US" smtClean="0"/>
              <a:t>39</a:t>
            </a:fld>
            <a:endParaRPr lang="en-US"/>
          </a:p>
        </p:txBody>
      </p:sp>
      <p:pic>
        <p:nvPicPr>
          <p:cNvPr id="5" name="Picture 4">
            <a:extLst>
              <a:ext uri="{FF2B5EF4-FFF2-40B4-BE49-F238E27FC236}">
                <a16:creationId xmlns:a16="http://schemas.microsoft.com/office/drawing/2014/main" id="{E1D72706-7574-4B55-91BB-01AF156FFE56}"/>
              </a:ext>
            </a:extLst>
          </p:cNvPr>
          <p:cNvPicPr>
            <a:picLocks noChangeAspect="1"/>
          </p:cNvPicPr>
          <p:nvPr/>
        </p:nvPicPr>
        <p:blipFill>
          <a:blip r:embed="rId2"/>
          <a:stretch>
            <a:fillRect/>
          </a:stretch>
        </p:blipFill>
        <p:spPr>
          <a:xfrm>
            <a:off x="0" y="2430606"/>
            <a:ext cx="6946802" cy="4427394"/>
          </a:xfrm>
          <a:prstGeom prst="rect">
            <a:avLst/>
          </a:prstGeom>
        </p:spPr>
      </p:pic>
      <p:sp>
        <p:nvSpPr>
          <p:cNvPr id="6" name="TextBox 5">
            <a:extLst>
              <a:ext uri="{FF2B5EF4-FFF2-40B4-BE49-F238E27FC236}">
                <a16:creationId xmlns:a16="http://schemas.microsoft.com/office/drawing/2014/main" id="{2A155B90-A966-4873-A38C-AE6B8D5BEC13}"/>
              </a:ext>
            </a:extLst>
          </p:cNvPr>
          <p:cNvSpPr txBox="1"/>
          <p:nvPr/>
        </p:nvSpPr>
        <p:spPr>
          <a:xfrm>
            <a:off x="6946802" y="4367304"/>
            <a:ext cx="5245196" cy="553998"/>
          </a:xfrm>
          <a:prstGeom prst="rect">
            <a:avLst/>
          </a:prstGeom>
          <a:noFill/>
        </p:spPr>
        <p:txBody>
          <a:bodyPr wrap="square" rtlCol="0">
            <a:spAutoFit/>
          </a:bodyPr>
          <a:lstStyle/>
          <a:p>
            <a:pPr algn="l"/>
            <a:r>
              <a:rPr lang="en-US" sz="3000" u="sng" dirty="0"/>
              <a:t>Bonus</a:t>
            </a:r>
            <a:r>
              <a:rPr lang="en-US" sz="3000" dirty="0"/>
              <a:t>: Regularizes the model</a:t>
            </a:r>
          </a:p>
        </p:txBody>
      </p:sp>
    </p:spTree>
    <p:extLst>
      <p:ext uri="{BB962C8B-B14F-4D97-AF65-F5344CB8AC3E}">
        <p14:creationId xmlns:p14="http://schemas.microsoft.com/office/powerpoint/2010/main" val="6618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a:bodyPr>
          <a:lstStyle/>
          <a:p>
            <a:r>
              <a:rPr lang="en-US" dirty="0"/>
              <a:t>In a climate model, can we replace an expensive model of storms with a NN?</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Problem</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none" strike="noStrike" kern="1200" cap="none" spc="0" normalizeH="0" baseline="0" noProof="0" dirty="0">
                <a:ln>
                  <a:noFill/>
                </a:ln>
                <a:solidFill>
                  <a:prstClr val="white"/>
                </a:solidFill>
                <a:effectLst/>
                <a:uLnTx/>
                <a:uFillTx/>
                <a:latin typeface="CMU Sans Serif"/>
                <a:ea typeface="+mn-ea"/>
                <a:cs typeface="+mn-cs"/>
              </a:rPr>
              <a:t>- The full-complexity storm-resolving models are too expensive to run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 Current climate models forced to rely on empirical models of clouds</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endParaRPr kumimoji="0" lang="en-US" sz="30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96112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40</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3" name="Straight Arrow Connector 12">
            <a:extLst>
              <a:ext uri="{FF2B5EF4-FFF2-40B4-BE49-F238E27FC236}">
                <a16:creationId xmlns:a16="http://schemas.microsoft.com/office/drawing/2014/main" id="{77BAE35B-53BA-4FD1-8837-11D9F4ECEF8E}"/>
              </a:ext>
            </a:extLst>
          </p:cNvPr>
          <p:cNvCxnSpPr/>
          <p:nvPr/>
        </p:nvCxnSpPr>
        <p:spPr>
          <a:xfrm>
            <a:off x="5943608"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58BA4E-D92C-4465-B39C-BF1B31F87C8C}"/>
              </a:ext>
            </a:extLst>
          </p:cNvPr>
          <p:cNvSpPr txBox="1"/>
          <p:nvPr/>
        </p:nvSpPr>
        <p:spPr>
          <a:xfrm>
            <a:off x="6911172" y="5850438"/>
            <a:ext cx="1605508" cy="1015663"/>
          </a:xfrm>
          <a:prstGeom prst="rect">
            <a:avLst/>
          </a:prstGeom>
          <a:noFill/>
        </p:spPr>
        <p:txBody>
          <a:bodyPr wrap="square" rtlCol="0">
            <a:spAutoFit/>
          </a:bodyPr>
          <a:lstStyle/>
          <a:p>
            <a:pPr algn="ctr"/>
            <a:r>
              <a:rPr lang="en-US" sz="3000" dirty="0"/>
              <a:t>Image shrinks</a:t>
            </a:r>
          </a:p>
        </p:txBody>
      </p:sp>
      <p:pic>
        <p:nvPicPr>
          <p:cNvPr id="15" name="Picture 14" descr="A yellow smiley face&#10;&#10;Description automatically generated with low confidence">
            <a:extLst>
              <a:ext uri="{FF2B5EF4-FFF2-40B4-BE49-F238E27FC236}">
                <a16:creationId xmlns:a16="http://schemas.microsoft.com/office/drawing/2014/main" id="{16CA1ED4-40E9-4F71-8D05-57DB37A04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6" y="5723101"/>
            <a:ext cx="1143000" cy="1143000"/>
          </a:xfrm>
          <a:prstGeom prst="rect">
            <a:avLst/>
          </a:prstGeom>
        </p:spPr>
      </p:pic>
    </p:spTree>
    <p:extLst>
      <p:ext uri="{BB962C8B-B14F-4D97-AF65-F5344CB8AC3E}">
        <p14:creationId xmlns:p14="http://schemas.microsoft.com/office/powerpoint/2010/main" val="120547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DD0F-96A6-46F5-ABB8-155359A712E0}"/>
              </a:ext>
            </a:extLst>
          </p:cNvPr>
          <p:cNvSpPr>
            <a:spLocks noGrp="1"/>
          </p:cNvSpPr>
          <p:nvPr>
            <p:ph type="title"/>
          </p:nvPr>
        </p:nvSpPr>
        <p:spPr>
          <a:xfrm>
            <a:off x="-2" y="1042632"/>
            <a:ext cx="12192000" cy="966921"/>
          </a:xfrm>
        </p:spPr>
        <p:txBody>
          <a:bodyPr>
            <a:normAutofit/>
          </a:bodyPr>
          <a:lstStyle/>
          <a:p>
            <a:r>
              <a:rPr lang="en-US" sz="4000" dirty="0"/>
              <a:t>(Zero) </a:t>
            </a:r>
            <a:r>
              <a:rPr lang="en-US" sz="4000" u="sng" dirty="0"/>
              <a:t>padding</a:t>
            </a:r>
            <a:r>
              <a:rPr lang="en-US" sz="4000" dirty="0"/>
              <a:t> to preserve the dimension of the input</a:t>
            </a:r>
          </a:p>
        </p:txBody>
      </p:sp>
      <p:sp>
        <p:nvSpPr>
          <p:cNvPr id="3" name="Slide Number Placeholder 2">
            <a:extLst>
              <a:ext uri="{FF2B5EF4-FFF2-40B4-BE49-F238E27FC236}">
                <a16:creationId xmlns:a16="http://schemas.microsoft.com/office/drawing/2014/main" id="{0DC413FD-8E21-4357-89DD-97F87CB10336}"/>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5" name="Picture 4">
            <a:extLst>
              <a:ext uri="{FF2B5EF4-FFF2-40B4-BE49-F238E27FC236}">
                <a16:creationId xmlns:a16="http://schemas.microsoft.com/office/drawing/2014/main" id="{D8F102CF-DE13-4A18-9C1C-1E73BDE51D46}"/>
              </a:ext>
            </a:extLst>
          </p:cNvPr>
          <p:cNvPicPr>
            <a:picLocks noChangeAspect="1"/>
          </p:cNvPicPr>
          <p:nvPr/>
        </p:nvPicPr>
        <p:blipFill>
          <a:blip r:embed="rId2"/>
          <a:stretch>
            <a:fillRect/>
          </a:stretch>
        </p:blipFill>
        <p:spPr>
          <a:xfrm>
            <a:off x="6708071" y="2851768"/>
            <a:ext cx="5498420" cy="3327991"/>
          </a:xfrm>
          <a:prstGeom prst="rect">
            <a:avLst/>
          </a:prstGeom>
        </p:spPr>
      </p:pic>
      <p:pic>
        <p:nvPicPr>
          <p:cNvPr id="7" name="Picture 6">
            <a:extLst>
              <a:ext uri="{FF2B5EF4-FFF2-40B4-BE49-F238E27FC236}">
                <a16:creationId xmlns:a16="http://schemas.microsoft.com/office/drawing/2014/main" id="{AD40106B-DA1D-4FA3-9A31-034C34D83681}"/>
              </a:ext>
            </a:extLst>
          </p:cNvPr>
          <p:cNvPicPr>
            <a:picLocks noChangeAspect="1"/>
          </p:cNvPicPr>
          <p:nvPr/>
        </p:nvPicPr>
        <p:blipFill>
          <a:blip r:embed="rId3"/>
          <a:stretch>
            <a:fillRect/>
          </a:stretch>
        </p:blipFill>
        <p:spPr>
          <a:xfrm>
            <a:off x="-2" y="2173529"/>
            <a:ext cx="6708073" cy="4684471"/>
          </a:xfrm>
          <a:prstGeom prst="rect">
            <a:avLst/>
          </a:prstGeom>
        </p:spPr>
      </p:pic>
    </p:spTree>
    <p:extLst>
      <p:ext uri="{BB962C8B-B14F-4D97-AF65-F5344CB8AC3E}">
        <p14:creationId xmlns:p14="http://schemas.microsoft.com/office/powerpoint/2010/main" val="23286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6" name="Straight Arrow Connector 15">
            <a:extLst>
              <a:ext uri="{FF2B5EF4-FFF2-40B4-BE49-F238E27FC236}">
                <a16:creationId xmlns:a16="http://schemas.microsoft.com/office/drawing/2014/main" id="{C0E013F6-629A-4000-93DA-8407551E9272}"/>
              </a:ext>
            </a:extLst>
          </p:cNvPr>
          <p:cNvCxnSpPr>
            <a:cxnSpLocks/>
          </p:cNvCxnSpPr>
          <p:nvPr/>
        </p:nvCxnSpPr>
        <p:spPr>
          <a:xfrm>
            <a:off x="8077200"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0DE015-D149-48CE-94DB-51644283C497}"/>
              </a:ext>
            </a:extLst>
          </p:cNvPr>
          <p:cNvSpPr txBox="1"/>
          <p:nvPr/>
        </p:nvSpPr>
        <p:spPr>
          <a:xfrm>
            <a:off x="6244858" y="5842337"/>
            <a:ext cx="3654054" cy="1015663"/>
          </a:xfrm>
          <a:prstGeom prst="rect">
            <a:avLst/>
          </a:prstGeom>
          <a:noFill/>
        </p:spPr>
        <p:txBody>
          <a:bodyPr wrap="square" rtlCol="0">
            <a:spAutoFit/>
          </a:bodyPr>
          <a:lstStyle/>
          <a:p>
            <a:pPr algn="ctr"/>
            <a:r>
              <a:rPr lang="en-US" sz="3000" dirty="0"/>
              <a:t>Series of </a:t>
            </a:r>
            <a:r>
              <a:rPr lang="en-US" sz="3000" dirty="0" err="1"/>
              <a:t>convolution+pooling</a:t>
            </a:r>
            <a:endParaRPr lang="en-US" sz="3000" dirty="0"/>
          </a:p>
        </p:txBody>
      </p:sp>
      <p:cxnSp>
        <p:nvCxnSpPr>
          <p:cNvPr id="18" name="Straight Arrow Connector 17">
            <a:extLst>
              <a:ext uri="{FF2B5EF4-FFF2-40B4-BE49-F238E27FC236}">
                <a16:creationId xmlns:a16="http://schemas.microsoft.com/office/drawing/2014/main" id="{41D3744F-2254-47AD-B0B9-A16A74EE5920}"/>
              </a:ext>
            </a:extLst>
          </p:cNvPr>
          <p:cNvCxnSpPr>
            <a:cxnSpLocks/>
          </p:cNvCxnSpPr>
          <p:nvPr/>
        </p:nvCxnSpPr>
        <p:spPr>
          <a:xfrm>
            <a:off x="10898372"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8050C2-2658-4D71-936B-2987B3999B1E}"/>
              </a:ext>
            </a:extLst>
          </p:cNvPr>
          <p:cNvSpPr txBox="1"/>
          <p:nvPr/>
        </p:nvSpPr>
        <p:spPr>
          <a:xfrm>
            <a:off x="10145232" y="5842337"/>
            <a:ext cx="1506279" cy="1015663"/>
          </a:xfrm>
          <a:prstGeom prst="rect">
            <a:avLst/>
          </a:prstGeom>
          <a:noFill/>
        </p:spPr>
        <p:txBody>
          <a:bodyPr wrap="square" rtlCol="0">
            <a:spAutoFit/>
          </a:bodyPr>
          <a:lstStyle/>
          <a:p>
            <a:pPr algn="ctr"/>
            <a:r>
              <a:rPr lang="en-US" sz="3000" dirty="0"/>
              <a:t>Dense layers</a:t>
            </a:r>
          </a:p>
        </p:txBody>
      </p:sp>
    </p:spTree>
    <p:extLst>
      <p:ext uri="{BB962C8B-B14F-4D97-AF65-F5344CB8AC3E}">
        <p14:creationId xmlns:p14="http://schemas.microsoft.com/office/powerpoint/2010/main" val="315010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noAutofit/>
          </a:bodyPr>
          <a:lstStyle/>
          <a:p>
            <a:r>
              <a:rPr lang="en-US" sz="2800" dirty="0">
                <a:latin typeface="+mn-lt"/>
              </a:rPr>
              <a:t>Train using appropriate loss (</a:t>
            </a:r>
            <a:r>
              <a:rPr lang="en-US" sz="2800" dirty="0">
                <a:latin typeface="+mn-lt"/>
                <a:cs typeface="Times New Roman" panose="02020603050405020304" pitchFamily="18" charset="0"/>
              </a:rPr>
              <a:t>↓</a:t>
            </a:r>
            <a:r>
              <a:rPr lang="en-US" sz="2800" dirty="0">
                <a:latin typeface="+mn-lt"/>
              </a:rPr>
              <a:t>RAM use: </a:t>
            </a:r>
            <a:r>
              <a:rPr lang="en-US" sz="2800" dirty="0">
                <a:latin typeface="+mn-lt"/>
                <a:cs typeface="Times New Roman" panose="02020603050405020304" pitchFamily="18" charset="0"/>
              </a:rPr>
              <a:t>↓batch size, ↓layers, ↑strides, etc.)</a:t>
            </a:r>
            <a:r>
              <a:rPr lang="en-US" sz="2800" dirty="0">
                <a:latin typeface="+mn-lt"/>
              </a:rPr>
              <a:t> </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43</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6" name="Straight Arrow Connector 15">
            <a:extLst>
              <a:ext uri="{FF2B5EF4-FFF2-40B4-BE49-F238E27FC236}">
                <a16:creationId xmlns:a16="http://schemas.microsoft.com/office/drawing/2014/main" id="{C0E013F6-629A-4000-93DA-8407551E9272}"/>
              </a:ext>
            </a:extLst>
          </p:cNvPr>
          <p:cNvCxnSpPr>
            <a:cxnSpLocks/>
          </p:cNvCxnSpPr>
          <p:nvPr/>
        </p:nvCxnSpPr>
        <p:spPr>
          <a:xfrm>
            <a:off x="8077200"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0DE015-D149-48CE-94DB-51644283C497}"/>
              </a:ext>
            </a:extLst>
          </p:cNvPr>
          <p:cNvSpPr txBox="1"/>
          <p:nvPr/>
        </p:nvSpPr>
        <p:spPr>
          <a:xfrm>
            <a:off x="6244858" y="5842337"/>
            <a:ext cx="3654054" cy="1015663"/>
          </a:xfrm>
          <a:prstGeom prst="rect">
            <a:avLst/>
          </a:prstGeom>
          <a:noFill/>
        </p:spPr>
        <p:txBody>
          <a:bodyPr wrap="square" rtlCol="0">
            <a:spAutoFit/>
          </a:bodyPr>
          <a:lstStyle/>
          <a:p>
            <a:pPr algn="ctr"/>
            <a:r>
              <a:rPr lang="en-US" sz="3000" dirty="0"/>
              <a:t>Series of </a:t>
            </a:r>
            <a:r>
              <a:rPr lang="en-US" sz="3000" dirty="0" err="1"/>
              <a:t>convolution+pooling</a:t>
            </a:r>
            <a:endParaRPr lang="en-US" sz="3000" dirty="0"/>
          </a:p>
        </p:txBody>
      </p:sp>
      <p:cxnSp>
        <p:nvCxnSpPr>
          <p:cNvPr id="18" name="Straight Arrow Connector 17">
            <a:extLst>
              <a:ext uri="{FF2B5EF4-FFF2-40B4-BE49-F238E27FC236}">
                <a16:creationId xmlns:a16="http://schemas.microsoft.com/office/drawing/2014/main" id="{41D3744F-2254-47AD-B0B9-A16A74EE5920}"/>
              </a:ext>
            </a:extLst>
          </p:cNvPr>
          <p:cNvCxnSpPr>
            <a:cxnSpLocks/>
          </p:cNvCxnSpPr>
          <p:nvPr/>
        </p:nvCxnSpPr>
        <p:spPr>
          <a:xfrm>
            <a:off x="10898372"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8050C2-2658-4D71-936B-2987B3999B1E}"/>
              </a:ext>
            </a:extLst>
          </p:cNvPr>
          <p:cNvSpPr txBox="1"/>
          <p:nvPr/>
        </p:nvSpPr>
        <p:spPr>
          <a:xfrm>
            <a:off x="10145232" y="5842337"/>
            <a:ext cx="1506279" cy="1015663"/>
          </a:xfrm>
          <a:prstGeom prst="rect">
            <a:avLst/>
          </a:prstGeom>
          <a:noFill/>
        </p:spPr>
        <p:txBody>
          <a:bodyPr wrap="square" rtlCol="0">
            <a:spAutoFit/>
          </a:bodyPr>
          <a:lstStyle/>
          <a:p>
            <a:pPr algn="ctr"/>
            <a:r>
              <a:rPr lang="en-US" sz="3000" dirty="0"/>
              <a:t>Dense layers</a:t>
            </a:r>
          </a:p>
        </p:txBody>
      </p:sp>
    </p:spTree>
    <p:extLst>
      <p:ext uri="{BB962C8B-B14F-4D97-AF65-F5344CB8AC3E}">
        <p14:creationId xmlns:p14="http://schemas.microsoft.com/office/powerpoint/2010/main" val="174858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44</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6" name="Straight Arrow Connector 5">
            <a:extLst>
              <a:ext uri="{FF2B5EF4-FFF2-40B4-BE49-F238E27FC236}">
                <a16:creationId xmlns:a16="http://schemas.microsoft.com/office/drawing/2014/main" id="{8ECDF0B5-C4FB-4AFD-A85D-C77F444E09E5}"/>
              </a:ext>
            </a:extLst>
          </p:cNvPr>
          <p:cNvCxnSpPr/>
          <p:nvPr/>
        </p:nvCxnSpPr>
        <p:spPr>
          <a:xfrm>
            <a:off x="2892054"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6F3FD9-9A66-4447-BB88-F3BD1F5967E7}"/>
              </a:ext>
            </a:extLst>
          </p:cNvPr>
          <p:cNvSpPr txBox="1"/>
          <p:nvPr/>
        </p:nvSpPr>
        <p:spPr>
          <a:xfrm>
            <a:off x="3859617" y="5850438"/>
            <a:ext cx="2296633" cy="1015663"/>
          </a:xfrm>
          <a:prstGeom prst="rect">
            <a:avLst/>
          </a:prstGeom>
          <a:noFill/>
        </p:spPr>
        <p:txBody>
          <a:bodyPr wrap="square" rtlCol="0">
            <a:spAutoFit/>
          </a:bodyPr>
          <a:lstStyle/>
          <a:p>
            <a:pPr algn="ctr"/>
            <a:r>
              <a:rPr lang="en-US" sz="3000" dirty="0"/>
              <a:t>Still not enough data!</a:t>
            </a:r>
          </a:p>
        </p:txBody>
      </p:sp>
      <p:pic>
        <p:nvPicPr>
          <p:cNvPr id="10" name="Picture 9" descr="Logo&#10;&#10;Description automatically generated">
            <a:extLst>
              <a:ext uri="{FF2B5EF4-FFF2-40B4-BE49-F238E27FC236}">
                <a16:creationId xmlns:a16="http://schemas.microsoft.com/office/drawing/2014/main" id="{013EF009-16EE-4769-91CA-EDB3B601A1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854" y="5842337"/>
            <a:ext cx="1013636" cy="1013636"/>
          </a:xfrm>
          <a:prstGeom prst="rect">
            <a:avLst/>
          </a:prstGeom>
        </p:spPr>
      </p:pic>
    </p:spTree>
    <p:extLst>
      <p:ext uri="{BB962C8B-B14F-4D97-AF65-F5344CB8AC3E}">
        <p14:creationId xmlns:p14="http://schemas.microsoft.com/office/powerpoint/2010/main" val="104177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3E85-0614-411D-BCF0-1D72FF4084F3}"/>
              </a:ext>
            </a:extLst>
          </p:cNvPr>
          <p:cNvSpPr>
            <a:spLocks noGrp="1"/>
          </p:cNvSpPr>
          <p:nvPr>
            <p:ph type="title"/>
          </p:nvPr>
        </p:nvSpPr>
        <p:spPr>
          <a:xfrm>
            <a:off x="-2" y="1042633"/>
            <a:ext cx="12192000" cy="945656"/>
          </a:xfrm>
        </p:spPr>
        <p:txBody>
          <a:bodyPr>
            <a:normAutofit/>
          </a:bodyPr>
          <a:lstStyle/>
          <a:p>
            <a:r>
              <a:rPr lang="en-US" sz="3200" dirty="0"/>
              <a:t>Transfer Learning = Reusing trained model for a different problem </a:t>
            </a:r>
          </a:p>
        </p:txBody>
      </p:sp>
      <p:sp>
        <p:nvSpPr>
          <p:cNvPr id="3" name="Slide Number Placeholder 2">
            <a:extLst>
              <a:ext uri="{FF2B5EF4-FFF2-40B4-BE49-F238E27FC236}">
                <a16:creationId xmlns:a16="http://schemas.microsoft.com/office/drawing/2014/main" id="{AED3EC12-A1EC-4F66-82CE-EE99DB883531}"/>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5" name="Picture 4" descr="A picture containing shop, sale&#10;&#10;Description automatically generated">
            <a:extLst>
              <a:ext uri="{FF2B5EF4-FFF2-40B4-BE49-F238E27FC236}">
                <a16:creationId xmlns:a16="http://schemas.microsoft.com/office/drawing/2014/main" id="{12C78A70-A826-43CD-9A3C-4BD3C0A8A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020184"/>
            <a:ext cx="4837816" cy="4837816"/>
          </a:xfrm>
          <a:prstGeom prst="rect">
            <a:avLst/>
          </a:prstGeom>
        </p:spPr>
      </p:pic>
      <p:pic>
        <p:nvPicPr>
          <p:cNvPr id="8" name="Picture 7" descr="A black bug on a white surface&#10;&#10;Description automatically generated with medium confidence">
            <a:extLst>
              <a:ext uri="{FF2B5EF4-FFF2-40B4-BE49-F238E27FC236}">
                <a16:creationId xmlns:a16="http://schemas.microsoft.com/office/drawing/2014/main" id="{9BE2DC3B-2457-4659-A21F-49D77170A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668" y="2618478"/>
            <a:ext cx="2430000" cy="3240000"/>
          </a:xfrm>
          <a:prstGeom prst="rect">
            <a:avLst/>
          </a:prstGeom>
        </p:spPr>
      </p:pic>
      <p:pic>
        <p:nvPicPr>
          <p:cNvPr id="10" name="Picture 9" descr="Map&#10;&#10;Description automatically generated">
            <a:extLst>
              <a:ext uri="{FF2B5EF4-FFF2-40B4-BE49-F238E27FC236}">
                <a16:creationId xmlns:a16="http://schemas.microsoft.com/office/drawing/2014/main" id="{CEE62F3B-EE72-4242-9525-909937BEBC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0667" y="2618478"/>
            <a:ext cx="2430001" cy="3240000"/>
          </a:xfrm>
          <a:prstGeom prst="rect">
            <a:avLst/>
          </a:prstGeom>
        </p:spPr>
      </p:pic>
      <p:sp>
        <p:nvSpPr>
          <p:cNvPr id="11" name="TextBox 10">
            <a:extLst>
              <a:ext uri="{FF2B5EF4-FFF2-40B4-BE49-F238E27FC236}">
                <a16:creationId xmlns:a16="http://schemas.microsoft.com/office/drawing/2014/main" id="{132FB2B3-D541-4375-993D-2EE9EB93DC6F}"/>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ImageNet, Dreamstime.com</a:t>
            </a:r>
          </a:p>
        </p:txBody>
      </p:sp>
      <p:sp>
        <p:nvSpPr>
          <p:cNvPr id="12" name="TextBox 11">
            <a:extLst>
              <a:ext uri="{FF2B5EF4-FFF2-40B4-BE49-F238E27FC236}">
                <a16:creationId xmlns:a16="http://schemas.microsoft.com/office/drawing/2014/main" id="{2316D836-51CB-44C7-BB9F-C6F2C5FCF22B}"/>
              </a:ext>
            </a:extLst>
          </p:cNvPr>
          <p:cNvSpPr txBox="1"/>
          <p:nvPr/>
        </p:nvSpPr>
        <p:spPr>
          <a:xfrm>
            <a:off x="4861334" y="4238478"/>
            <a:ext cx="2469333" cy="1631216"/>
          </a:xfrm>
          <a:prstGeom prst="rect">
            <a:avLst/>
          </a:prstGeom>
          <a:noFill/>
        </p:spPr>
        <p:txBody>
          <a:bodyPr wrap="square" rtlCol="0">
            <a:spAutoFit/>
          </a:bodyPr>
          <a:lstStyle/>
          <a:p>
            <a:pPr algn="ctr"/>
            <a:r>
              <a:rPr lang="en-US" sz="10000" dirty="0">
                <a:cs typeface="Times New Roman" panose="02020603050405020304" pitchFamily="18" charset="0"/>
              </a:rPr>
              <a:t>↔</a:t>
            </a:r>
            <a:endParaRPr lang="en-US" sz="10000" dirty="0"/>
          </a:p>
        </p:txBody>
      </p:sp>
      <p:sp>
        <p:nvSpPr>
          <p:cNvPr id="13" name="TextBox 12">
            <a:extLst>
              <a:ext uri="{FF2B5EF4-FFF2-40B4-BE49-F238E27FC236}">
                <a16:creationId xmlns:a16="http://schemas.microsoft.com/office/drawing/2014/main" id="{4076C49E-FA18-47EC-A289-ABB3EB77EA7C}"/>
              </a:ext>
            </a:extLst>
          </p:cNvPr>
          <p:cNvSpPr txBox="1"/>
          <p:nvPr/>
        </p:nvSpPr>
        <p:spPr>
          <a:xfrm>
            <a:off x="4837814" y="3168502"/>
            <a:ext cx="2492853" cy="1631216"/>
          </a:xfrm>
          <a:prstGeom prst="rect">
            <a:avLst/>
          </a:prstGeom>
          <a:noFill/>
        </p:spPr>
        <p:txBody>
          <a:bodyPr wrap="square" rtlCol="0">
            <a:spAutoFit/>
          </a:bodyPr>
          <a:lstStyle/>
          <a:p>
            <a:pPr algn="ctr"/>
            <a:r>
              <a:rPr lang="en-US" sz="10000" dirty="0"/>
              <a:t>?</a:t>
            </a:r>
          </a:p>
        </p:txBody>
      </p:sp>
    </p:spTree>
    <p:extLst>
      <p:ext uri="{BB962C8B-B14F-4D97-AF65-F5344CB8AC3E}">
        <p14:creationId xmlns:p14="http://schemas.microsoft.com/office/powerpoint/2010/main" val="34516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1D43-5162-4480-BC47-EE66E9C02CAD}"/>
              </a:ext>
            </a:extLst>
          </p:cNvPr>
          <p:cNvSpPr>
            <a:spLocks noGrp="1"/>
          </p:cNvSpPr>
          <p:nvPr>
            <p:ph type="title"/>
          </p:nvPr>
        </p:nvSpPr>
        <p:spPr>
          <a:xfrm>
            <a:off x="-2" y="1042632"/>
            <a:ext cx="12192000" cy="878995"/>
          </a:xfrm>
        </p:spPr>
        <p:txBody>
          <a:bodyPr/>
          <a:lstStyle/>
          <a:p>
            <a:r>
              <a:rPr lang="en-US" dirty="0"/>
              <a:t>Which model to choose?</a:t>
            </a:r>
          </a:p>
        </p:txBody>
      </p:sp>
      <p:sp>
        <p:nvSpPr>
          <p:cNvPr id="3" name="Slide Number Placeholder 2">
            <a:extLst>
              <a:ext uri="{FF2B5EF4-FFF2-40B4-BE49-F238E27FC236}">
                <a16:creationId xmlns:a16="http://schemas.microsoft.com/office/drawing/2014/main" id="{3699B670-7B45-4D38-909B-759AE4B1BCB1}"/>
              </a:ext>
            </a:extLst>
          </p:cNvPr>
          <p:cNvSpPr>
            <a:spLocks noGrp="1"/>
          </p:cNvSpPr>
          <p:nvPr>
            <p:ph type="sldNum" sz="quarter" idx="12"/>
          </p:nvPr>
        </p:nvSpPr>
        <p:spPr/>
        <p:txBody>
          <a:bodyPr/>
          <a:lstStyle/>
          <a:p>
            <a:fld id="{A5686A01-FA10-4E06-92C7-92734750F4C6}" type="slidenum">
              <a:rPr lang="en-US" smtClean="0"/>
              <a:t>46</a:t>
            </a:fld>
            <a:endParaRPr lang="en-US"/>
          </a:p>
        </p:txBody>
      </p:sp>
      <p:sp>
        <p:nvSpPr>
          <p:cNvPr id="4" name="TextBox 3">
            <a:extLst>
              <a:ext uri="{FF2B5EF4-FFF2-40B4-BE49-F238E27FC236}">
                <a16:creationId xmlns:a16="http://schemas.microsoft.com/office/drawing/2014/main" id="{6FA8F695-D243-4C46-9DB4-B13894AC28CD}"/>
              </a:ext>
            </a:extLst>
          </p:cNvPr>
          <p:cNvSpPr txBox="1"/>
          <p:nvPr/>
        </p:nvSpPr>
        <p:spPr>
          <a:xfrm>
            <a:off x="-2" y="1759273"/>
            <a:ext cx="12192000" cy="5170646"/>
          </a:xfrm>
          <a:prstGeom prst="rect">
            <a:avLst/>
          </a:prstGeom>
          <a:noFill/>
        </p:spPr>
        <p:txBody>
          <a:bodyPr wrap="square" rtlCol="0">
            <a:spAutoFit/>
          </a:bodyPr>
          <a:lstStyle/>
          <a:p>
            <a:pPr algn="l"/>
            <a:r>
              <a:rPr lang="en-US" sz="3000" dirty="0"/>
              <a:t>See </a:t>
            </a:r>
            <a:r>
              <a:rPr lang="en-US" sz="3000" dirty="0" err="1"/>
              <a:t>Géron</a:t>
            </a:r>
            <a:r>
              <a:rPr lang="en-US" sz="3000" dirty="0"/>
              <a:t> Ch14 for list of high-performance models:</a:t>
            </a:r>
          </a:p>
          <a:p>
            <a:pPr algn="l"/>
            <a:endParaRPr lang="en-US" sz="3000" dirty="0"/>
          </a:p>
          <a:p>
            <a:pPr marL="457200" indent="-457200" algn="l">
              <a:buFont typeface="Arial" panose="020B0604020202020204" pitchFamily="34" charset="0"/>
              <a:buChar char="•"/>
            </a:pPr>
            <a:r>
              <a:rPr lang="en-US" sz="3000" dirty="0" err="1"/>
              <a:t>AlexNet</a:t>
            </a:r>
            <a:r>
              <a:rPr lang="en-US" sz="3000" dirty="0"/>
              <a:t> (Stacked convolutions + local response normalization)</a:t>
            </a:r>
          </a:p>
          <a:p>
            <a:pPr marL="457200" indent="-457200" algn="l">
              <a:buFont typeface="Arial" panose="020B0604020202020204" pitchFamily="34" charset="0"/>
              <a:buChar char="•"/>
            </a:pPr>
            <a:r>
              <a:rPr lang="en-US" sz="3000" dirty="0" err="1"/>
              <a:t>SENet</a:t>
            </a:r>
            <a:r>
              <a:rPr lang="en-US" sz="3000" dirty="0"/>
              <a:t> (Adds small neural networks to recalibrate feature maps)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Fully-convolutional architectures (process images of various sizes)</a:t>
            </a:r>
          </a:p>
        </p:txBody>
      </p:sp>
      <p:pic>
        <p:nvPicPr>
          <p:cNvPr id="6" name="Picture 5">
            <a:extLst>
              <a:ext uri="{FF2B5EF4-FFF2-40B4-BE49-F238E27FC236}">
                <a16:creationId xmlns:a16="http://schemas.microsoft.com/office/drawing/2014/main" id="{C49800F7-1C77-47B9-AEB4-2D91C874FFEB}"/>
              </a:ext>
            </a:extLst>
          </p:cNvPr>
          <p:cNvPicPr>
            <a:picLocks noChangeAspect="1"/>
          </p:cNvPicPr>
          <p:nvPr/>
        </p:nvPicPr>
        <p:blipFill>
          <a:blip r:embed="rId2"/>
          <a:stretch>
            <a:fillRect/>
          </a:stretch>
        </p:blipFill>
        <p:spPr>
          <a:xfrm>
            <a:off x="-1" y="3720004"/>
            <a:ext cx="7049388" cy="2600661"/>
          </a:xfrm>
          <a:prstGeom prst="rect">
            <a:avLst/>
          </a:prstGeom>
        </p:spPr>
      </p:pic>
      <p:pic>
        <p:nvPicPr>
          <p:cNvPr id="8" name="Picture 7">
            <a:extLst>
              <a:ext uri="{FF2B5EF4-FFF2-40B4-BE49-F238E27FC236}">
                <a16:creationId xmlns:a16="http://schemas.microsoft.com/office/drawing/2014/main" id="{6306EE38-A070-4EA5-B223-A09C7214D28C}"/>
              </a:ext>
            </a:extLst>
          </p:cNvPr>
          <p:cNvPicPr>
            <a:picLocks noChangeAspect="1"/>
          </p:cNvPicPr>
          <p:nvPr/>
        </p:nvPicPr>
        <p:blipFill>
          <a:blip r:embed="rId3"/>
          <a:stretch>
            <a:fillRect/>
          </a:stretch>
        </p:blipFill>
        <p:spPr>
          <a:xfrm>
            <a:off x="8860474" y="3720004"/>
            <a:ext cx="3331524" cy="2577217"/>
          </a:xfrm>
          <a:prstGeom prst="rect">
            <a:avLst/>
          </a:prstGeom>
        </p:spPr>
      </p:pic>
    </p:spTree>
    <p:extLst>
      <p:ext uri="{BB962C8B-B14F-4D97-AF65-F5344CB8AC3E}">
        <p14:creationId xmlns:p14="http://schemas.microsoft.com/office/powerpoint/2010/main" val="276936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animEffect transition="in" filter="fade">
                                      <p:cBhvr>
                                        <p:cTn id="23"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9C98C7-3EB7-48FD-B2D0-3E5215F7FFD8}"/>
              </a:ext>
            </a:extLst>
          </p:cNvPr>
          <p:cNvPicPr>
            <a:picLocks noChangeAspect="1"/>
          </p:cNvPicPr>
          <p:nvPr/>
        </p:nvPicPr>
        <p:blipFill>
          <a:blip r:embed="rId2"/>
          <a:stretch>
            <a:fillRect/>
          </a:stretch>
        </p:blipFill>
        <p:spPr>
          <a:xfrm>
            <a:off x="2801319" y="4090712"/>
            <a:ext cx="5107307" cy="2779325"/>
          </a:xfrm>
          <a:prstGeom prst="rect">
            <a:avLst/>
          </a:prstGeom>
        </p:spPr>
      </p:pic>
      <p:sp>
        <p:nvSpPr>
          <p:cNvPr id="2" name="Title 1">
            <a:extLst>
              <a:ext uri="{FF2B5EF4-FFF2-40B4-BE49-F238E27FC236}">
                <a16:creationId xmlns:a16="http://schemas.microsoft.com/office/drawing/2014/main" id="{DDAE7F07-3689-4837-8E02-94DA3DD1CDFE}"/>
              </a:ext>
            </a:extLst>
          </p:cNvPr>
          <p:cNvSpPr>
            <a:spLocks noGrp="1"/>
          </p:cNvSpPr>
          <p:nvPr>
            <p:ph type="title"/>
          </p:nvPr>
        </p:nvSpPr>
        <p:spPr/>
        <p:txBody>
          <a:bodyPr>
            <a:normAutofit fontScale="90000"/>
          </a:bodyPr>
          <a:lstStyle/>
          <a:p>
            <a:r>
              <a:rPr lang="en-US" dirty="0"/>
              <a:t>Fully-Convolutional Network = No dense layers </a:t>
            </a:r>
            <a:br>
              <a:rPr lang="en-US" dirty="0"/>
            </a:br>
            <a:r>
              <a:rPr lang="en-US" dirty="0"/>
              <a:t>Can process image of </a:t>
            </a:r>
            <a:r>
              <a:rPr lang="en-US" b="1" dirty="0"/>
              <a:t>any size</a:t>
            </a:r>
            <a:r>
              <a:rPr lang="en-US" dirty="0"/>
              <a:t> for semantic segmentation</a:t>
            </a:r>
          </a:p>
        </p:txBody>
      </p:sp>
      <p:sp>
        <p:nvSpPr>
          <p:cNvPr id="3" name="Slide Number Placeholder 2">
            <a:extLst>
              <a:ext uri="{FF2B5EF4-FFF2-40B4-BE49-F238E27FC236}">
                <a16:creationId xmlns:a16="http://schemas.microsoft.com/office/drawing/2014/main" id="{B7F0EBD2-B56C-4BB7-9F3A-2ED880D1284D}"/>
              </a:ext>
            </a:extLst>
          </p:cNvPr>
          <p:cNvSpPr>
            <a:spLocks noGrp="1"/>
          </p:cNvSpPr>
          <p:nvPr>
            <p:ph type="sldNum" sz="quarter" idx="12"/>
          </p:nvPr>
        </p:nvSpPr>
        <p:spPr/>
        <p:txBody>
          <a:bodyPr/>
          <a:lstStyle/>
          <a:p>
            <a:fld id="{A5686A01-FA10-4E06-92C7-92734750F4C6}" type="slidenum">
              <a:rPr lang="en-US" smtClean="0"/>
              <a:t>47</a:t>
            </a:fld>
            <a:endParaRPr lang="en-US"/>
          </a:p>
        </p:txBody>
      </p:sp>
      <p:pic>
        <p:nvPicPr>
          <p:cNvPr id="4" name="Picture 3" descr="Icon&#10;&#10;Description automatically generated">
            <a:extLst>
              <a:ext uri="{FF2B5EF4-FFF2-40B4-BE49-F238E27FC236}">
                <a16:creationId xmlns:a16="http://schemas.microsoft.com/office/drawing/2014/main" id="{855D34D9-1B23-4FA4-AFC3-15E769BA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632"/>
            <a:ext cx="701108" cy="701108"/>
          </a:xfrm>
          <a:prstGeom prst="rect">
            <a:avLst/>
          </a:prstGeom>
        </p:spPr>
      </p:pic>
      <p:pic>
        <p:nvPicPr>
          <p:cNvPr id="6" name="Picture 5">
            <a:extLst>
              <a:ext uri="{FF2B5EF4-FFF2-40B4-BE49-F238E27FC236}">
                <a16:creationId xmlns:a16="http://schemas.microsoft.com/office/drawing/2014/main" id="{81CDC3EC-233B-45CB-A18D-CAB8B1C7781B}"/>
              </a:ext>
            </a:extLst>
          </p:cNvPr>
          <p:cNvPicPr>
            <a:picLocks noChangeAspect="1"/>
          </p:cNvPicPr>
          <p:nvPr/>
        </p:nvPicPr>
        <p:blipFill>
          <a:blip r:embed="rId4"/>
          <a:stretch>
            <a:fillRect/>
          </a:stretch>
        </p:blipFill>
        <p:spPr>
          <a:xfrm>
            <a:off x="7723286" y="2881423"/>
            <a:ext cx="4468714" cy="3583171"/>
          </a:xfrm>
          <a:prstGeom prst="rect">
            <a:avLst/>
          </a:prstGeom>
        </p:spPr>
      </p:pic>
      <p:pic>
        <p:nvPicPr>
          <p:cNvPr id="7" name="Picture 6">
            <a:extLst>
              <a:ext uri="{FF2B5EF4-FFF2-40B4-BE49-F238E27FC236}">
                <a16:creationId xmlns:a16="http://schemas.microsoft.com/office/drawing/2014/main" id="{51556FAE-57C3-4D8E-9A25-C6C7A338C69E}"/>
              </a:ext>
            </a:extLst>
          </p:cNvPr>
          <p:cNvPicPr>
            <a:picLocks noChangeAspect="1"/>
          </p:cNvPicPr>
          <p:nvPr/>
        </p:nvPicPr>
        <p:blipFill rotWithShape="1">
          <a:blip r:embed="rId5"/>
          <a:srcRect r="74099"/>
          <a:stretch/>
        </p:blipFill>
        <p:spPr>
          <a:xfrm>
            <a:off x="0" y="2488018"/>
            <a:ext cx="2801319" cy="4369982"/>
          </a:xfrm>
          <a:prstGeom prst="rect">
            <a:avLst/>
          </a:prstGeom>
        </p:spPr>
      </p:pic>
      <p:sp>
        <p:nvSpPr>
          <p:cNvPr id="10" name="TextBox 9">
            <a:extLst>
              <a:ext uri="{FF2B5EF4-FFF2-40B4-BE49-F238E27FC236}">
                <a16:creationId xmlns:a16="http://schemas.microsoft.com/office/drawing/2014/main" id="{0D024F3E-805D-4E64-B1D5-6CD778347F2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Long et al. (2015)</a:t>
            </a:r>
          </a:p>
        </p:txBody>
      </p:sp>
      <p:pic>
        <p:nvPicPr>
          <p:cNvPr id="11" name="Picture 10" descr="Icon&#10;&#10;Description automatically generated">
            <a:extLst>
              <a:ext uri="{FF2B5EF4-FFF2-40B4-BE49-F238E27FC236}">
                <a16:creationId xmlns:a16="http://schemas.microsoft.com/office/drawing/2014/main" id="{5D20F0C6-3EDA-4CE9-8EA2-0C3EF7C3E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560" y="1042632"/>
            <a:ext cx="701108" cy="701108"/>
          </a:xfrm>
          <a:prstGeom prst="rect">
            <a:avLst/>
          </a:prstGeom>
        </p:spPr>
      </p:pic>
    </p:spTree>
    <p:extLst>
      <p:ext uri="{BB962C8B-B14F-4D97-AF65-F5344CB8AC3E}">
        <p14:creationId xmlns:p14="http://schemas.microsoft.com/office/powerpoint/2010/main" val="323665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A86DB1-6F3E-43B6-8643-88C49F294A04}"/>
              </a:ext>
            </a:extLst>
          </p:cNvPr>
          <p:cNvSpPr>
            <a:spLocks noGrp="1"/>
          </p:cNvSpPr>
          <p:nvPr>
            <p:ph type="sldNum" sz="quarter" idx="12"/>
          </p:nvPr>
        </p:nvSpPr>
        <p:spPr/>
        <p:txBody>
          <a:bodyPr/>
          <a:lstStyle/>
          <a:p>
            <a:fld id="{A5686A01-FA10-4E06-92C7-92734750F4C6}" type="slidenum">
              <a:rPr lang="en-US" smtClean="0"/>
              <a:pPr/>
              <a:t>48</a:t>
            </a:fld>
            <a:endParaRPr lang="en-US" dirty="0"/>
          </a:p>
        </p:txBody>
      </p:sp>
      <p:pic>
        <p:nvPicPr>
          <p:cNvPr id="4" name="Picture 3">
            <a:extLst>
              <a:ext uri="{FF2B5EF4-FFF2-40B4-BE49-F238E27FC236}">
                <a16:creationId xmlns:a16="http://schemas.microsoft.com/office/drawing/2014/main" id="{B3C118E9-BB93-4E66-9F9B-2F15DF8BC0AA}"/>
              </a:ext>
            </a:extLst>
          </p:cNvPr>
          <p:cNvPicPr>
            <a:picLocks noChangeAspect="1"/>
          </p:cNvPicPr>
          <p:nvPr/>
        </p:nvPicPr>
        <p:blipFill>
          <a:blip r:embed="rId2"/>
          <a:stretch>
            <a:fillRect/>
          </a:stretch>
        </p:blipFill>
        <p:spPr>
          <a:xfrm>
            <a:off x="0" y="2368195"/>
            <a:ext cx="6827600" cy="4489805"/>
          </a:xfrm>
          <a:prstGeom prst="rect">
            <a:avLst/>
          </a:prstGeom>
        </p:spPr>
      </p:pic>
      <p:pic>
        <p:nvPicPr>
          <p:cNvPr id="6" name="Picture 5">
            <a:extLst>
              <a:ext uri="{FF2B5EF4-FFF2-40B4-BE49-F238E27FC236}">
                <a16:creationId xmlns:a16="http://schemas.microsoft.com/office/drawing/2014/main" id="{1B9EDBAC-D3D7-4A38-8308-6CCC6F945AC1}"/>
              </a:ext>
            </a:extLst>
          </p:cNvPr>
          <p:cNvPicPr>
            <a:picLocks noChangeAspect="1"/>
          </p:cNvPicPr>
          <p:nvPr/>
        </p:nvPicPr>
        <p:blipFill>
          <a:blip r:embed="rId3"/>
          <a:stretch>
            <a:fillRect/>
          </a:stretch>
        </p:blipFill>
        <p:spPr>
          <a:xfrm>
            <a:off x="6827600" y="3332047"/>
            <a:ext cx="5364398" cy="2562101"/>
          </a:xfrm>
          <a:prstGeom prst="rect">
            <a:avLst/>
          </a:prstGeom>
        </p:spPr>
      </p:pic>
      <p:sp>
        <p:nvSpPr>
          <p:cNvPr id="8" name="TextBox 7">
            <a:extLst>
              <a:ext uri="{FF2B5EF4-FFF2-40B4-BE49-F238E27FC236}">
                <a16:creationId xmlns:a16="http://schemas.microsoft.com/office/drawing/2014/main" id="{E1726953-02FF-4F07-9E71-A292F365CAD8}"/>
              </a:ext>
            </a:extLst>
          </p:cNvPr>
          <p:cNvSpPr txBox="1"/>
          <p:nvPr/>
        </p:nvSpPr>
        <p:spPr>
          <a:xfrm>
            <a:off x="5749006" y="6488668"/>
            <a:ext cx="6442992" cy="369332"/>
          </a:xfrm>
          <a:prstGeom prst="rect">
            <a:avLst/>
          </a:prstGeom>
          <a:noFill/>
        </p:spPr>
        <p:txBody>
          <a:bodyPr wrap="square">
            <a:spAutoFit/>
          </a:bodyPr>
          <a:lstStyle/>
          <a:p>
            <a:pPr algn="r"/>
            <a:r>
              <a:rPr lang="en-US" i="1" u="sng" dirty="0"/>
              <a:t>Source</a:t>
            </a:r>
            <a:r>
              <a:rPr lang="en-US" i="1" dirty="0"/>
              <a:t>: </a:t>
            </a:r>
            <a:r>
              <a:rPr lang="en-US" i="1" dirty="0" err="1"/>
              <a:t>Ronneberger</a:t>
            </a:r>
            <a:r>
              <a:rPr lang="en-US" i="1" dirty="0"/>
              <a:t> et al. (2015) </a:t>
            </a:r>
          </a:p>
        </p:txBody>
      </p:sp>
      <p:sp>
        <p:nvSpPr>
          <p:cNvPr id="9" name="Title 1">
            <a:extLst>
              <a:ext uri="{FF2B5EF4-FFF2-40B4-BE49-F238E27FC236}">
                <a16:creationId xmlns:a16="http://schemas.microsoft.com/office/drawing/2014/main" id="{05739992-C18B-4A98-A043-4EF4B5D42D29}"/>
              </a:ext>
            </a:extLst>
          </p:cNvPr>
          <p:cNvSpPr txBox="1">
            <a:spLocks/>
          </p:cNvSpPr>
          <p:nvPr/>
        </p:nvSpPr>
        <p:spPr>
          <a:xfrm>
            <a:off x="-2" y="1042632"/>
            <a:ext cx="12192000" cy="1325563"/>
          </a:xfrm>
          <a:prstGeom prst="rect">
            <a:avLst/>
          </a:prstGeom>
        </p:spPr>
        <p:txBody>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U-Net: Initially developed for biomedical image segmentation. Retains localization information</a:t>
            </a:r>
          </a:p>
        </p:txBody>
      </p:sp>
    </p:spTree>
    <p:extLst>
      <p:ext uri="{BB962C8B-B14F-4D97-AF65-F5344CB8AC3E}">
        <p14:creationId xmlns:p14="http://schemas.microsoft.com/office/powerpoint/2010/main" val="382898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945165-1BA7-4F7F-9E43-814093DD094A}"/>
              </a:ext>
            </a:extLst>
          </p:cNvPr>
          <p:cNvSpPr>
            <a:spLocks noGrp="1"/>
          </p:cNvSpPr>
          <p:nvPr>
            <p:ph type="sldNum" sz="quarter" idx="12"/>
          </p:nvPr>
        </p:nvSpPr>
        <p:spPr/>
        <p:txBody>
          <a:bodyPr/>
          <a:lstStyle/>
          <a:p>
            <a:fld id="{A5686A01-FA10-4E06-92C7-92734750F4C6}" type="slidenum">
              <a:rPr lang="en-US" smtClean="0"/>
              <a:t>49</a:t>
            </a:fld>
            <a:endParaRPr lang="en-US"/>
          </a:p>
        </p:txBody>
      </p:sp>
      <p:sp>
        <p:nvSpPr>
          <p:cNvPr id="6" name="Title 1">
            <a:extLst>
              <a:ext uri="{FF2B5EF4-FFF2-40B4-BE49-F238E27FC236}">
                <a16:creationId xmlns:a16="http://schemas.microsoft.com/office/drawing/2014/main" id="{40DEE740-9D19-4B77-BAE8-45A54BD94D60}"/>
              </a:ext>
            </a:extLst>
          </p:cNvPr>
          <p:cNvSpPr txBox="1">
            <a:spLocks/>
          </p:cNvSpPr>
          <p:nvPr/>
        </p:nvSpPr>
        <p:spPr>
          <a:xfrm>
            <a:off x="-2" y="1042633"/>
            <a:ext cx="12192000" cy="945656"/>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Transfer Learning = Reusing trained model for a different problem </a:t>
            </a:r>
          </a:p>
        </p:txBody>
      </p:sp>
      <p:sp>
        <p:nvSpPr>
          <p:cNvPr id="7" name="TextBox 6">
            <a:extLst>
              <a:ext uri="{FF2B5EF4-FFF2-40B4-BE49-F238E27FC236}">
                <a16:creationId xmlns:a16="http://schemas.microsoft.com/office/drawing/2014/main" id="{7A7933A5-7346-4F9D-B9AF-A4FF24EFD398}"/>
              </a:ext>
            </a:extLst>
          </p:cNvPr>
          <p:cNvSpPr txBox="1"/>
          <p:nvPr/>
        </p:nvSpPr>
        <p:spPr>
          <a:xfrm>
            <a:off x="0" y="1998921"/>
            <a:ext cx="12192000"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Pick a model to reuse</a:t>
            </a:r>
          </a:p>
          <a:p>
            <a:pPr marL="457200" indent="-457200" algn="l">
              <a:buFont typeface="Arial" panose="020B0604020202020204" pitchFamily="34" charset="0"/>
              <a:buChar char="•"/>
            </a:pPr>
            <a:r>
              <a:rPr lang="en-US" sz="3000" dirty="0"/>
              <a:t>Load the trained weights corresponding to a similar dataset</a:t>
            </a:r>
          </a:p>
          <a:p>
            <a:pPr marL="457200" indent="-457200" algn="l">
              <a:buFont typeface="Arial" panose="020B0604020202020204" pitchFamily="34" charset="0"/>
              <a:buChar char="•"/>
            </a:pPr>
            <a:r>
              <a:rPr lang="en-US" sz="3000" dirty="0"/>
              <a:t>Retrain </a:t>
            </a:r>
            <a:r>
              <a:rPr lang="en-US" sz="3000" i="1" dirty="0"/>
              <a:t>parts</a:t>
            </a:r>
            <a:r>
              <a:rPr lang="en-US" sz="3000" dirty="0"/>
              <a:t> of the model</a:t>
            </a:r>
            <a:br>
              <a:rPr lang="en-US" sz="3000" dirty="0"/>
            </a:br>
            <a:r>
              <a:rPr lang="en-US" sz="3000" dirty="0"/>
              <a:t>- Freeze existing layers &amp; add dense layers to train</a:t>
            </a:r>
            <a:br>
              <a:rPr lang="en-US" sz="3000" dirty="0"/>
            </a:br>
            <a:r>
              <a:rPr lang="en-US" sz="3000" dirty="0"/>
              <a:t>- Retrain the first layers of model (closest to the image, most specialized) </a:t>
            </a:r>
          </a:p>
        </p:txBody>
      </p:sp>
      <p:pic>
        <p:nvPicPr>
          <p:cNvPr id="8" name="Picture 7">
            <a:extLst>
              <a:ext uri="{FF2B5EF4-FFF2-40B4-BE49-F238E27FC236}">
                <a16:creationId xmlns:a16="http://schemas.microsoft.com/office/drawing/2014/main" id="{0A04CE08-3844-4064-B5A2-471FF349FFCE}"/>
              </a:ext>
            </a:extLst>
          </p:cNvPr>
          <p:cNvPicPr>
            <a:picLocks noChangeAspect="1"/>
          </p:cNvPicPr>
          <p:nvPr/>
        </p:nvPicPr>
        <p:blipFill>
          <a:blip r:embed="rId3"/>
          <a:stretch>
            <a:fillRect/>
          </a:stretch>
        </p:blipFill>
        <p:spPr>
          <a:xfrm>
            <a:off x="1268817" y="4424572"/>
            <a:ext cx="9654362" cy="2433428"/>
          </a:xfrm>
          <a:prstGeom prst="rect">
            <a:avLst/>
          </a:prstGeom>
        </p:spPr>
      </p:pic>
    </p:spTree>
    <p:extLst>
      <p:ext uri="{BB962C8B-B14F-4D97-AF65-F5344CB8AC3E}">
        <p14:creationId xmlns:p14="http://schemas.microsoft.com/office/powerpoint/2010/main" val="5714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Problem</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none" strike="noStrike" kern="1200" cap="none" spc="0" normalizeH="0" baseline="0" noProof="0" dirty="0">
                <a:ln>
                  <a:noFill/>
                </a:ln>
                <a:solidFill>
                  <a:prstClr val="white"/>
                </a:solidFill>
                <a:effectLst/>
                <a:uLnTx/>
                <a:uFillTx/>
                <a:latin typeface="CMU Sans Serif"/>
                <a:ea typeface="+mn-ea"/>
                <a:cs typeface="+mn-cs"/>
              </a:rPr>
              <a:t>- The full-complexity storm-resolving models are too expensive to run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 Current climate models forced to rely on empirical models of clouds</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endParaRPr kumimoji="0" lang="en-US" sz="3000" b="0" i="0" u="none" strike="noStrike" kern="1200" cap="none" spc="0" normalizeH="0" baseline="0" noProof="0" dirty="0">
              <a:ln>
                <a:noFill/>
              </a:ln>
              <a:solidFill>
                <a:prstClr val="white"/>
              </a:solidFill>
              <a:effectLst/>
              <a:uLnTx/>
              <a:uFillTx/>
              <a:latin typeface="CMU Sans Serif"/>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Idea</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Train an artificial neural network from high-resolution simulation data</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sng" strike="noStrike" kern="1200" cap="none" spc="0" normalizeH="0" baseline="0" noProof="0" dirty="0">
                <a:ln>
                  <a:noFill/>
                </a:ln>
                <a:solidFill>
                  <a:prstClr val="white"/>
                </a:solidFill>
                <a:effectLst/>
                <a:uLnTx/>
                <a:uFillTx/>
                <a:latin typeface="CMU Sans Serif"/>
                <a:ea typeface="+mn-ea"/>
                <a:cs typeface="+mn-cs"/>
              </a:rPr>
              <a:t>Result</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Neural networks can accurately emulate effects of storms on climate</a:t>
            </a:r>
          </a:p>
        </p:txBody>
      </p:sp>
      <p:pic>
        <p:nvPicPr>
          <p:cNvPr id="6" name="Picture 2" descr="https://www.meteo.physik.uni-muenchen.de/~roger/TCLecs/Fig5.2c.jpg">
            <a:extLst>
              <a:ext uri="{FF2B5EF4-FFF2-40B4-BE49-F238E27FC236}">
                <a16:creationId xmlns:a16="http://schemas.microsoft.com/office/drawing/2014/main" id="{B0B2545E-9454-4D71-BEE8-687E8D13D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91" y="1039423"/>
            <a:ext cx="3432109" cy="257408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008403A-938B-4147-A24B-66AC1C19E06C}"/>
              </a:ext>
            </a:extLst>
          </p:cNvPr>
          <p:cNvGrpSpPr/>
          <p:nvPr/>
        </p:nvGrpSpPr>
        <p:grpSpPr>
          <a:xfrm>
            <a:off x="6429380" y="1289043"/>
            <a:ext cx="3939816" cy="1880709"/>
            <a:chOff x="8547706" y="1560553"/>
            <a:chExt cx="3536327" cy="1695120"/>
          </a:xfrm>
        </p:grpSpPr>
        <p:pic>
          <p:nvPicPr>
            <p:cNvPr id="8" name="Picture 4" descr="Image result for arakawa schubert">
              <a:extLst>
                <a:ext uri="{FF2B5EF4-FFF2-40B4-BE49-F238E27FC236}">
                  <a16:creationId xmlns:a16="http://schemas.microsoft.com/office/drawing/2014/main" id="{6AD91EB0-F833-414E-9E72-3AC288C146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99" t="24652" r="4145" b="18493"/>
            <a:stretch/>
          </p:blipFill>
          <p:spPr bwMode="auto">
            <a:xfrm>
              <a:off x="8547706" y="1560553"/>
              <a:ext cx="3536327" cy="1695120"/>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0551B9A1-BC5C-497E-A5BF-0BD53CC2125D}"/>
                </a:ext>
              </a:extLst>
            </p:cNvPr>
            <p:cNvSpPr/>
            <p:nvPr/>
          </p:nvSpPr>
          <p:spPr>
            <a:xfrm>
              <a:off x="9721489" y="2104301"/>
              <a:ext cx="326004" cy="978011"/>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
          <p:nvSpPr>
            <p:cNvPr id="10" name="Arrow: Circular 9">
              <a:extLst>
                <a:ext uri="{FF2B5EF4-FFF2-40B4-BE49-F238E27FC236}">
                  <a16:creationId xmlns:a16="http://schemas.microsoft.com/office/drawing/2014/main" id="{0BF74F09-7ECB-4737-B551-B341B29AF08A}"/>
                </a:ext>
              </a:extLst>
            </p:cNvPr>
            <p:cNvSpPr/>
            <p:nvPr/>
          </p:nvSpPr>
          <p:spPr>
            <a:xfrm>
              <a:off x="10028163" y="2282406"/>
              <a:ext cx="490794" cy="562008"/>
            </a:xfrm>
            <a:prstGeom prst="circularArrow">
              <a:avLst>
                <a:gd name="adj1" fmla="val 13620"/>
                <a:gd name="adj2" fmla="val 1142319"/>
                <a:gd name="adj3" fmla="val 20275687"/>
                <a:gd name="adj4" fmla="val 2970194"/>
                <a:gd name="adj5" fmla="val 20749"/>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grpSp>
      <p:sp>
        <p:nvSpPr>
          <p:cNvPr id="11" name="Parallelogram 10">
            <a:extLst>
              <a:ext uri="{FF2B5EF4-FFF2-40B4-BE49-F238E27FC236}">
                <a16:creationId xmlns:a16="http://schemas.microsoft.com/office/drawing/2014/main" id="{F1C19FB1-28D3-4647-B7C2-52DEF2BB1468}"/>
              </a:ext>
            </a:extLst>
          </p:cNvPr>
          <p:cNvSpPr/>
          <p:nvPr/>
        </p:nvSpPr>
        <p:spPr>
          <a:xfrm>
            <a:off x="1700780" y="2105570"/>
            <a:ext cx="2265022" cy="1064182"/>
          </a:xfrm>
          <a:prstGeom prst="parallelogram">
            <a:avLst>
              <a:gd name="adj" fmla="val 54521"/>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sp>
        <p:nvSpPr>
          <p:cNvPr id="12" name="TextBox 11">
            <a:extLst>
              <a:ext uri="{FF2B5EF4-FFF2-40B4-BE49-F238E27FC236}">
                <a16:creationId xmlns:a16="http://schemas.microsoft.com/office/drawing/2014/main" id="{0C83640D-B84C-4014-AE26-FB894AB3BED3}"/>
              </a:ext>
            </a:extLst>
          </p:cNvPr>
          <p:cNvSpPr txBox="1"/>
          <p:nvPr/>
        </p:nvSpPr>
        <p:spPr>
          <a:xfrm>
            <a:off x="2237265" y="1628516"/>
            <a:ext cx="1192051" cy="4770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FF0000"/>
                </a:solidFill>
                <a:effectLst/>
                <a:uLnTx/>
                <a:uFillTx/>
                <a:latin typeface="CMU Sans Serif"/>
                <a:ea typeface="+mn-ea"/>
                <a:cs typeface="+mn-cs"/>
              </a:rPr>
              <a:t>100 km</a:t>
            </a:r>
          </a:p>
        </p:txBody>
      </p:sp>
      <p:pic>
        <p:nvPicPr>
          <p:cNvPr id="13" name="Picture 12">
            <a:extLst>
              <a:ext uri="{FF2B5EF4-FFF2-40B4-BE49-F238E27FC236}">
                <a16:creationId xmlns:a16="http://schemas.microsoft.com/office/drawing/2014/main" id="{71F37F87-FD2A-4FE8-ADA3-9C1BCF9040C8}"/>
              </a:ext>
            </a:extLst>
          </p:cNvPr>
          <p:cNvPicPr>
            <a:picLocks noChangeAspect="1"/>
          </p:cNvPicPr>
          <p:nvPr/>
        </p:nvPicPr>
        <p:blipFill rotWithShape="1">
          <a:blip r:embed="rId4"/>
          <a:srcRect l="42478" r="42230"/>
          <a:stretch/>
        </p:blipFill>
        <p:spPr>
          <a:xfrm>
            <a:off x="4954505" y="1028790"/>
            <a:ext cx="1237783" cy="2574082"/>
          </a:xfrm>
          <a:prstGeom prst="rect">
            <a:avLst/>
          </a:prstGeom>
          <a:ln>
            <a:noFill/>
          </a:ln>
        </p:spPr>
      </p:pic>
      <p:pic>
        <p:nvPicPr>
          <p:cNvPr id="14" name="Picture 13">
            <a:extLst>
              <a:ext uri="{FF2B5EF4-FFF2-40B4-BE49-F238E27FC236}">
                <a16:creationId xmlns:a16="http://schemas.microsoft.com/office/drawing/2014/main" id="{2E1FC178-7866-491F-80C9-AD04CCC111B2}"/>
              </a:ext>
            </a:extLst>
          </p:cNvPr>
          <p:cNvPicPr>
            <a:picLocks noChangeAspect="1"/>
          </p:cNvPicPr>
          <p:nvPr/>
        </p:nvPicPr>
        <p:blipFill>
          <a:blip r:embed="rId5"/>
          <a:stretch>
            <a:fillRect/>
          </a:stretch>
        </p:blipFill>
        <p:spPr>
          <a:xfrm>
            <a:off x="6422563" y="1280199"/>
            <a:ext cx="4013728" cy="2015936"/>
          </a:xfrm>
          <a:prstGeom prst="rect">
            <a:avLst/>
          </a:prstGeom>
        </p:spPr>
      </p:pic>
      <p:sp>
        <p:nvSpPr>
          <p:cNvPr id="19" name="TextBox 18">
            <a:extLst>
              <a:ext uri="{FF2B5EF4-FFF2-40B4-BE49-F238E27FC236}">
                <a16:creationId xmlns:a16="http://schemas.microsoft.com/office/drawing/2014/main" id="{49F620AE-3F89-46CE-A0B2-D7517D401996}"/>
              </a:ext>
            </a:extLst>
          </p:cNvPr>
          <p:cNvSpPr txBox="1"/>
          <p:nvPr/>
        </p:nvSpPr>
        <p:spPr>
          <a:xfrm>
            <a:off x="6096000" y="6493984"/>
            <a:ext cx="6096000" cy="369332"/>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white"/>
                </a:solidFill>
                <a:effectLst/>
                <a:uLnTx/>
                <a:uFillTx/>
                <a:latin typeface="CMU Sans Serif"/>
                <a:ea typeface="+mn-ea"/>
                <a:cs typeface="+mn-cs"/>
              </a:rPr>
              <a:t>Source</a:t>
            </a:r>
            <a:r>
              <a:rPr kumimoji="0" lang="en-US" sz="1800" b="0" i="1" u="none" strike="noStrike" kern="1200" cap="none" spc="0" normalizeH="0" baseline="0" noProof="0" dirty="0">
                <a:ln>
                  <a:noFill/>
                </a:ln>
                <a:solidFill>
                  <a:prstClr val="white"/>
                </a:solidFill>
                <a:effectLst/>
                <a:uLnTx/>
                <a:uFillTx/>
                <a:latin typeface="CMU Sans Serif"/>
                <a:ea typeface="+mn-ea"/>
                <a:cs typeface="+mn-cs"/>
              </a:rPr>
              <a:t>: C. Bretherton, S. Rasp, Arakawa and Schubert, Emanuel</a:t>
            </a:r>
          </a:p>
        </p:txBody>
      </p:sp>
    </p:spTree>
    <p:extLst>
      <p:ext uri="{BB962C8B-B14F-4D97-AF65-F5344CB8AC3E}">
        <p14:creationId xmlns:p14="http://schemas.microsoft.com/office/powerpoint/2010/main" val="280281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105-120: </a:t>
            </a:r>
            <a:br>
              <a:rPr lang="en-US" dirty="0"/>
            </a:br>
            <a:r>
              <a:rPr lang="en-US" dirty="0"/>
              <a:t>Moodle Quiz Review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50</a:t>
            </a:fld>
            <a:endParaRPr lang="en-US"/>
          </a:p>
        </p:txBody>
      </p:sp>
      <p:sp>
        <p:nvSpPr>
          <p:cNvPr id="12" name="TextBox 11">
            <a:extLst>
              <a:ext uri="{FF2B5EF4-FFF2-40B4-BE49-F238E27FC236}">
                <a16:creationId xmlns:a16="http://schemas.microsoft.com/office/drawing/2014/main" id="{9D6656E1-F909-4789-8FA1-E739D11F3C93}"/>
              </a:ext>
            </a:extLst>
          </p:cNvPr>
          <p:cNvSpPr txBox="1"/>
          <p:nvPr/>
        </p:nvSpPr>
        <p:spPr>
          <a:xfrm>
            <a:off x="0" y="3429000"/>
            <a:ext cx="12192000" cy="286232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Learning Objectives</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Géron</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Ch10 &amp; Ch11):</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Define an artificial neural network</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Understand activation functions</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Understand the steps &amp; best practices to build an artificial neural network</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Know the main hyperparameters defining a neural network’s </a:t>
            </a:r>
            <a:r>
              <a:rPr kumimoji="0" lang="en-US" sz="3000" b="1" i="0" u="none" strike="noStrike" kern="1200" cap="none" spc="0" normalizeH="0" baseline="0" noProof="0" dirty="0">
                <a:ln>
                  <a:noFill/>
                </a:ln>
                <a:solidFill>
                  <a:prstClr val="white"/>
                </a:solidFill>
                <a:effectLst/>
                <a:uLnTx/>
                <a:uFillTx/>
                <a:latin typeface="CMU Sans Serif"/>
                <a:ea typeface="+mn-ea"/>
                <a:cs typeface="+mn-cs"/>
              </a:rPr>
              <a:t>architecture</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Know the main hyperparameters controlling the </a:t>
            </a:r>
            <a:r>
              <a:rPr kumimoji="0" lang="en-US" sz="3000" b="1" i="0" u="none" strike="noStrike" kern="1200" cap="none" spc="0" normalizeH="0" baseline="0" noProof="0" dirty="0">
                <a:ln>
                  <a:noFill/>
                </a:ln>
                <a:solidFill>
                  <a:prstClr val="white"/>
                </a:solidFill>
                <a:effectLst/>
                <a:uLnTx/>
                <a:uFillTx/>
                <a:latin typeface="CMU Sans Serif"/>
                <a:ea typeface="+mn-ea"/>
                <a:cs typeface="+mn-cs"/>
              </a:rPr>
              <a:t>training</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of an NN</a:t>
            </a:r>
          </a:p>
        </p:txBody>
      </p:sp>
    </p:spTree>
    <p:extLst>
      <p:ext uri="{BB962C8B-B14F-4D97-AF65-F5344CB8AC3E}">
        <p14:creationId xmlns:p14="http://schemas.microsoft.com/office/powerpoint/2010/main" val="883192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CF543-590D-F3A5-9E35-0D88D71F9498}"/>
              </a:ext>
            </a:extLst>
          </p:cNvPr>
          <p:cNvSpPr>
            <a:spLocks noGrp="1"/>
          </p:cNvSpPr>
          <p:nvPr>
            <p:ph type="ctrTitle"/>
          </p:nvPr>
        </p:nvSpPr>
        <p:spPr/>
        <p:txBody>
          <a:bodyPr/>
          <a:lstStyle/>
          <a:p>
            <a:r>
              <a:rPr lang="en-US" dirty="0"/>
              <a:t>Legacy slides</a:t>
            </a:r>
          </a:p>
        </p:txBody>
      </p:sp>
      <p:sp>
        <p:nvSpPr>
          <p:cNvPr id="3" name="Subtitle 2">
            <a:extLst>
              <a:ext uri="{FF2B5EF4-FFF2-40B4-BE49-F238E27FC236}">
                <a16:creationId xmlns:a16="http://schemas.microsoft.com/office/drawing/2014/main" id="{7C89F8E4-1E83-3F78-FD73-13F3BD29D9F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75976E7-239D-B27E-2E25-23BEBB641229}"/>
              </a:ext>
            </a:extLst>
          </p:cNvPr>
          <p:cNvSpPr>
            <a:spLocks noGrp="1"/>
          </p:cNvSpPr>
          <p:nvPr>
            <p:ph type="sldNum" sz="quarter" idx="12"/>
          </p:nvPr>
        </p:nvSpPr>
        <p:spPr/>
        <p:txBody>
          <a:bodyPr/>
          <a:lstStyle/>
          <a:p>
            <a:fld id="{A5686A01-FA10-4E06-92C7-92734750F4C6}" type="slidenum">
              <a:rPr lang="en-US" smtClean="0"/>
              <a:t>51</a:t>
            </a:fld>
            <a:endParaRPr lang="en-US"/>
          </a:p>
        </p:txBody>
      </p:sp>
    </p:spTree>
    <p:extLst>
      <p:ext uri="{BB962C8B-B14F-4D97-AF65-F5344CB8AC3E}">
        <p14:creationId xmlns:p14="http://schemas.microsoft.com/office/powerpoint/2010/main" val="2406424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52</a:t>
            </a:fld>
            <a:endParaRPr lang="en-US"/>
          </a:p>
        </p:txBody>
      </p:sp>
      <p:sp>
        <p:nvSpPr>
          <p:cNvPr id="5" name="Subtitle 2">
            <a:extLst>
              <a:ext uri="{FF2B5EF4-FFF2-40B4-BE49-F238E27FC236}">
                <a16:creationId xmlns:a16="http://schemas.microsoft.com/office/drawing/2014/main" id="{8192E4DC-F18D-4282-8A6C-271B0C72827A}"/>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pPr marL="457200" indent="-457200">
              <a:buFont typeface="+mj-lt"/>
              <a:buAutoNum type="arabicPeriod"/>
            </a:pPr>
            <a:endParaRPr lang="en-US" dirty="0"/>
          </a:p>
        </p:txBody>
      </p:sp>
    </p:spTree>
    <p:extLst>
      <p:ext uri="{BB962C8B-B14F-4D97-AF65-F5344CB8AC3E}">
        <p14:creationId xmlns:p14="http://schemas.microsoft.com/office/powerpoint/2010/main" val="341014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B5A7-493D-4EDC-A04D-7B98F5E67AB5}"/>
              </a:ext>
            </a:extLst>
          </p:cNvPr>
          <p:cNvSpPr>
            <a:spLocks noGrp="1"/>
          </p:cNvSpPr>
          <p:nvPr>
            <p:ph type="title"/>
          </p:nvPr>
        </p:nvSpPr>
        <p:spPr>
          <a:xfrm>
            <a:off x="-2" y="1042633"/>
            <a:ext cx="12192000" cy="728326"/>
          </a:xfrm>
        </p:spPr>
        <p:txBody>
          <a:bodyPr/>
          <a:lstStyle/>
          <a:p>
            <a:r>
              <a:rPr lang="en-US" dirty="0"/>
              <a:t>Questions</a:t>
            </a:r>
          </a:p>
        </p:txBody>
      </p:sp>
      <p:sp>
        <p:nvSpPr>
          <p:cNvPr id="3" name="Slide Number Placeholder 2">
            <a:extLst>
              <a:ext uri="{FF2B5EF4-FFF2-40B4-BE49-F238E27FC236}">
                <a16:creationId xmlns:a16="http://schemas.microsoft.com/office/drawing/2014/main" id="{9D3B7014-1F8B-4624-BBF5-B0BD0946549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
        <p:nvSpPr>
          <p:cNvPr id="9" name="TextBox 8">
            <a:extLst>
              <a:ext uri="{FF2B5EF4-FFF2-40B4-BE49-F238E27FC236}">
                <a16:creationId xmlns:a16="http://schemas.microsoft.com/office/drawing/2014/main" id="{52DBC836-DB41-4FF9-A0F9-944AAA9C7134}"/>
              </a:ext>
            </a:extLst>
          </p:cNvPr>
          <p:cNvSpPr txBox="1"/>
          <p:nvPr/>
        </p:nvSpPr>
        <p:spPr>
          <a:xfrm>
            <a:off x="-4" y="1730309"/>
            <a:ext cx="12192002" cy="65556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could you explain figure 3? (didn't understand the variables)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I didn't really understand the difference with using a "bottom-up" or "top-down" strategy in CBRAIN.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"I did not understand what can be the advantages of not putting latitude and longitude information on the input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vector.It</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is possible to summarize the article with simple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terms.Thank</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you"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I have not found the Figs. S2a and S2b nor Tab. S1 mentioned in §4.1. I assume they are compiled in a supplement. Can you show us these figures? It would be interesting to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visualise</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the differences in sensitivity to model architecture.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I think it could be useful to describe the next week's paper in class the week prior. As a geography student, while I understand that they built a machine learning model, I am not sure I know what it tries to predict, what is the data and even what is "moist convection in coarse scale climate model." </a:t>
            </a:r>
          </a:p>
        </p:txBody>
      </p:sp>
    </p:spTree>
    <p:extLst>
      <p:ext uri="{BB962C8B-B14F-4D97-AF65-F5344CB8AC3E}">
        <p14:creationId xmlns:p14="http://schemas.microsoft.com/office/powerpoint/2010/main" val="1825084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Autofit/>
          </a:bodyPr>
          <a:lstStyle/>
          <a:p>
            <a:r>
              <a:rPr lang="en-US" sz="4800" dirty="0"/>
              <a:t>Min 75-105: Remote Sensing Image Classification using CNNs (Optional Reading 3)</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54</a:t>
            </a:fld>
            <a:endParaRPr lang="en-US"/>
          </a:p>
        </p:txBody>
      </p:sp>
      <p:sp>
        <p:nvSpPr>
          <p:cNvPr id="7" name="Subtitle 2">
            <a:extLst>
              <a:ext uri="{FF2B5EF4-FFF2-40B4-BE49-F238E27FC236}">
                <a16:creationId xmlns:a16="http://schemas.microsoft.com/office/drawing/2014/main" id="{97E94D58-3EC8-4AEB-B122-F270EB4F576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r>
              <a:rPr lang="en-US" u="sng" dirty="0"/>
              <a:t>Additional Learning Objective</a:t>
            </a:r>
            <a:r>
              <a:rPr lang="en-US" dirty="0"/>
              <a:t>: 6. Define a benchmark dataset &amp; 7. Address class imbalance</a:t>
            </a:r>
          </a:p>
          <a:p>
            <a:pPr marL="457200" indent="-457200">
              <a:buFont typeface="+mj-lt"/>
              <a:buAutoNum type="arabicPeriod"/>
            </a:pPr>
            <a:endParaRPr lang="en-US" dirty="0"/>
          </a:p>
        </p:txBody>
      </p:sp>
    </p:spTree>
    <p:extLst>
      <p:ext uri="{BB962C8B-B14F-4D97-AF65-F5344CB8AC3E}">
        <p14:creationId xmlns:p14="http://schemas.microsoft.com/office/powerpoint/2010/main" val="153096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1784-5FD4-48DC-B448-50AF17C8B4B9}"/>
              </a:ext>
            </a:extLst>
          </p:cNvPr>
          <p:cNvSpPr>
            <a:spLocks noGrp="1"/>
          </p:cNvSpPr>
          <p:nvPr>
            <p:ph type="title"/>
          </p:nvPr>
        </p:nvSpPr>
        <p:spPr>
          <a:xfrm>
            <a:off x="-2" y="1042632"/>
            <a:ext cx="12192000" cy="1883448"/>
          </a:xfrm>
        </p:spPr>
        <p:txBody>
          <a:bodyPr>
            <a:normAutofit fontScale="90000"/>
          </a:bodyPr>
          <a:lstStyle/>
          <a:p>
            <a:r>
              <a:rPr lang="en-US" dirty="0"/>
              <a:t>Min 75-85: </a:t>
            </a:r>
            <a:r>
              <a:rPr lang="en-US" sz="4400" dirty="0"/>
              <a:t>Re-read the article and write down </a:t>
            </a:r>
            <a:br>
              <a:rPr lang="en-US" sz="4400" dirty="0"/>
            </a:br>
            <a:r>
              <a:rPr lang="en-US" sz="4400" dirty="0"/>
              <a:t>(1) the scientific goal of the paper;</a:t>
            </a:r>
            <a:br>
              <a:rPr lang="en-US" sz="4400" dirty="0"/>
            </a:br>
            <a:r>
              <a:rPr lang="en-US" sz="4400" dirty="0"/>
              <a:t>(2) One simple question with your neighbor.</a:t>
            </a:r>
            <a:endParaRPr lang="en-US" dirty="0"/>
          </a:p>
        </p:txBody>
      </p:sp>
      <p:sp>
        <p:nvSpPr>
          <p:cNvPr id="3" name="Slide Number Placeholder 2">
            <a:extLst>
              <a:ext uri="{FF2B5EF4-FFF2-40B4-BE49-F238E27FC236}">
                <a16:creationId xmlns:a16="http://schemas.microsoft.com/office/drawing/2014/main" id="{1564C4DA-796F-4D2B-9235-0DFB2CB9A5D1}"/>
              </a:ext>
            </a:extLst>
          </p:cNvPr>
          <p:cNvSpPr>
            <a:spLocks noGrp="1"/>
          </p:cNvSpPr>
          <p:nvPr>
            <p:ph type="sldNum" sz="quarter" idx="12"/>
          </p:nvPr>
        </p:nvSpPr>
        <p:spPr/>
        <p:txBody>
          <a:bodyPr/>
          <a:lstStyle/>
          <a:p>
            <a:fld id="{A5686A01-FA10-4E06-92C7-92734750F4C6}" type="slidenum">
              <a:rPr lang="en-US" smtClean="0"/>
              <a:t>55</a:t>
            </a:fld>
            <a:endParaRPr lang="en-US"/>
          </a:p>
        </p:txBody>
      </p:sp>
      <p:sp>
        <p:nvSpPr>
          <p:cNvPr id="5" name="TextBox 4">
            <a:extLst>
              <a:ext uri="{FF2B5EF4-FFF2-40B4-BE49-F238E27FC236}">
                <a16:creationId xmlns:a16="http://schemas.microsoft.com/office/drawing/2014/main" id="{5872B93D-9C5B-4341-AB52-F5B81249B06A}"/>
              </a:ext>
            </a:extLst>
          </p:cNvPr>
          <p:cNvSpPr txBox="1"/>
          <p:nvPr/>
        </p:nvSpPr>
        <p:spPr>
          <a:xfrm>
            <a:off x="0" y="6203365"/>
            <a:ext cx="12192000" cy="369332"/>
          </a:xfrm>
          <a:prstGeom prst="rect">
            <a:avLst/>
          </a:prstGeom>
          <a:noFill/>
        </p:spPr>
        <p:txBody>
          <a:bodyPr wrap="square">
            <a:spAutoFit/>
          </a:bodyPr>
          <a:lstStyle/>
          <a:p>
            <a:r>
              <a:rPr lang="en-US" sz="1800" u="sng" dirty="0"/>
              <a:t>Example</a:t>
            </a:r>
            <a:r>
              <a:rPr lang="en-US" sz="1800" dirty="0"/>
              <a:t>: Can you remind us what accuracy is?</a:t>
            </a:r>
            <a:endParaRPr lang="en-US" dirty="0"/>
          </a:p>
        </p:txBody>
      </p:sp>
      <p:pic>
        <p:nvPicPr>
          <p:cNvPr id="11" name="Picture 10" descr="\documentclass{article}&#10;\usepackage{amsmath,xcolor}&#10;\pagestyle{empty}&#10;\begin{document}&#10;&#10;&#10;$\textcolor{white}{&#10;\mathrm{Accuracy} = \frac{\mathrm{True\ Predictions}}{\mathrm{All\ Cases}}&#10;}$&#10;&#10;\end{document}" title="IguanaTex Bitmap Display">
            <a:extLst>
              <a:ext uri="{FF2B5EF4-FFF2-40B4-BE49-F238E27FC236}">
                <a16:creationId xmlns:a16="http://schemas.microsoft.com/office/drawing/2014/main" id="{FC98A50E-2886-4C9D-9E18-4DE0EAF6E04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576060" y="6092121"/>
            <a:ext cx="5398264" cy="591820"/>
          </a:xfrm>
          <a:prstGeom prst="rect">
            <a:avLst/>
          </a:prstGeom>
        </p:spPr>
      </p:pic>
    </p:spTree>
    <p:extLst>
      <p:ext uri="{BB962C8B-B14F-4D97-AF65-F5344CB8AC3E}">
        <p14:creationId xmlns:p14="http://schemas.microsoft.com/office/powerpoint/2010/main" val="296231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8"/>
            <a:ext cx="12192000" cy="1531309"/>
          </a:xfrm>
        </p:spPr>
        <p:txBody>
          <a:bodyPr>
            <a:normAutofit fontScale="90000"/>
          </a:bodyPr>
          <a:lstStyle/>
          <a:p>
            <a:r>
              <a:rPr lang="en-US" dirty="0"/>
              <a:t>Min 75-85: Deep Learning to Emulate the Components of Earth System Models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56</a:t>
            </a:fld>
            <a:endParaRPr lang="en-US"/>
          </a:p>
        </p:txBody>
      </p:sp>
      <p:sp>
        <p:nvSpPr>
          <p:cNvPr id="3" name="TextBox 2">
            <a:extLst>
              <a:ext uri="{FF2B5EF4-FFF2-40B4-BE49-F238E27FC236}">
                <a16:creationId xmlns:a16="http://schemas.microsoft.com/office/drawing/2014/main" id="{20A006BF-141F-4DE5-8738-C5C15E4ECA8C}"/>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How did the authors choose their best neural network architecture?</a:t>
            </a:r>
          </a:p>
        </p:txBody>
      </p:sp>
      <p:pic>
        <p:nvPicPr>
          <p:cNvPr id="7" name="Picture 6">
            <a:extLst>
              <a:ext uri="{FF2B5EF4-FFF2-40B4-BE49-F238E27FC236}">
                <a16:creationId xmlns:a16="http://schemas.microsoft.com/office/drawing/2014/main" id="{3DF0C7EF-F03F-4C18-8EBF-E07BE9A35986}"/>
              </a:ext>
            </a:extLst>
          </p:cNvPr>
          <p:cNvPicPr>
            <a:picLocks noChangeAspect="1"/>
          </p:cNvPicPr>
          <p:nvPr/>
        </p:nvPicPr>
        <p:blipFill>
          <a:blip r:embed="rId2"/>
          <a:stretch>
            <a:fillRect/>
          </a:stretch>
        </p:blipFill>
        <p:spPr>
          <a:xfrm>
            <a:off x="1998920" y="2562668"/>
            <a:ext cx="8194158" cy="2764022"/>
          </a:xfrm>
          <a:prstGeom prst="rect">
            <a:avLst/>
          </a:prstGeom>
        </p:spPr>
      </p:pic>
    </p:spTree>
    <p:extLst>
      <p:ext uri="{BB962C8B-B14F-4D97-AF65-F5344CB8AC3E}">
        <p14:creationId xmlns:p14="http://schemas.microsoft.com/office/powerpoint/2010/main" val="142097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a:bodyPr>
          <a:lstStyle/>
          <a:p>
            <a:r>
              <a:rPr lang="en-US" sz="4800" dirty="0"/>
              <a:t>Which models work best to classify land cover from multi-sensor satellite imagery?</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57</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Assigning labels to a given scene (scene classification) is technical</a:t>
            </a:r>
          </a:p>
          <a:p>
            <a:pPr algn="l"/>
            <a:r>
              <a:rPr lang="en-US" sz="3000" dirty="0"/>
              <a:t>- Different models developed on different </a:t>
            </a:r>
            <a:r>
              <a:rPr lang="en-US" sz="3000" dirty="0" err="1"/>
              <a:t>datasets</a:t>
            </a:r>
            <a:r>
              <a:rPr lang="en-US" sz="3000" dirty="0" err="1">
                <a:cs typeface="Times New Roman" panose="02020603050405020304" pitchFamily="18" charset="0"/>
              </a:rPr>
              <a:t>→</a:t>
            </a:r>
            <a:r>
              <a:rPr lang="en-US" sz="3000" dirty="0" err="1"/>
              <a:t>no</a:t>
            </a:r>
            <a:r>
              <a:rPr lang="en-US" sz="3000" dirty="0"/>
              <a:t> objective comparison</a:t>
            </a:r>
          </a:p>
          <a:p>
            <a:pPr algn="l"/>
            <a:endParaRPr lang="en-US" sz="3000" dirty="0"/>
          </a:p>
          <a:p>
            <a:pPr algn="l"/>
            <a:r>
              <a:rPr lang="en-US" sz="3000" u="sng" dirty="0"/>
              <a:t>Idea</a:t>
            </a:r>
            <a:r>
              <a:rPr lang="en-US" sz="3000" dirty="0"/>
              <a:t>: Create a benchmark dataset to objectively compare different models</a:t>
            </a:r>
          </a:p>
          <a:p>
            <a:pPr algn="l"/>
            <a:endParaRPr lang="en-US" sz="3000" dirty="0"/>
          </a:p>
          <a:p>
            <a:pPr algn="l"/>
            <a:r>
              <a:rPr lang="en-US" sz="3000" u="sng" dirty="0"/>
              <a:t>Results</a:t>
            </a:r>
            <a:r>
              <a:rPr lang="en-US" sz="3000" dirty="0"/>
              <a:t>: Benchmark dataset + Comparison of </a:t>
            </a:r>
            <a:r>
              <a:rPr lang="en-US" sz="3000" dirty="0" err="1"/>
              <a:t>ResNet</a:t>
            </a:r>
            <a:r>
              <a:rPr lang="en-US" sz="3000" dirty="0"/>
              <a:t> &amp; </a:t>
            </a:r>
            <a:r>
              <a:rPr lang="en-US" sz="3000" dirty="0" err="1"/>
              <a:t>DenseNet</a:t>
            </a:r>
            <a:endParaRPr lang="en-US" sz="3000" dirty="0"/>
          </a:p>
        </p:txBody>
      </p:sp>
    </p:spTree>
    <p:extLst>
      <p:ext uri="{BB962C8B-B14F-4D97-AF65-F5344CB8AC3E}">
        <p14:creationId xmlns:p14="http://schemas.microsoft.com/office/powerpoint/2010/main" val="8583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D919-C366-43C4-A439-330201B941D2}"/>
              </a:ext>
            </a:extLst>
          </p:cNvPr>
          <p:cNvSpPr>
            <a:spLocks noGrp="1"/>
          </p:cNvSpPr>
          <p:nvPr>
            <p:ph type="title"/>
          </p:nvPr>
        </p:nvSpPr>
        <p:spPr>
          <a:xfrm>
            <a:off x="-2" y="1042633"/>
            <a:ext cx="12192000" cy="1030008"/>
          </a:xfrm>
        </p:spPr>
        <p:txBody>
          <a:bodyPr/>
          <a:lstStyle/>
          <a:p>
            <a:r>
              <a:rPr lang="en-US" dirty="0"/>
              <a:t>What is a benchmark dataset?</a:t>
            </a:r>
          </a:p>
        </p:txBody>
      </p:sp>
      <p:sp>
        <p:nvSpPr>
          <p:cNvPr id="3" name="Slide Number Placeholder 2">
            <a:extLst>
              <a:ext uri="{FF2B5EF4-FFF2-40B4-BE49-F238E27FC236}">
                <a16:creationId xmlns:a16="http://schemas.microsoft.com/office/drawing/2014/main" id="{DE7CF507-CF28-4DCE-8B78-6F44693177D6}"/>
              </a:ext>
            </a:extLst>
          </p:cNvPr>
          <p:cNvSpPr>
            <a:spLocks noGrp="1"/>
          </p:cNvSpPr>
          <p:nvPr>
            <p:ph type="sldNum" sz="quarter" idx="12"/>
          </p:nvPr>
        </p:nvSpPr>
        <p:spPr/>
        <p:txBody>
          <a:bodyPr/>
          <a:lstStyle/>
          <a:p>
            <a:fld id="{A5686A01-FA10-4E06-92C7-92734750F4C6}" type="slidenum">
              <a:rPr lang="en-US" smtClean="0"/>
              <a:t>58</a:t>
            </a:fld>
            <a:endParaRPr lang="en-US"/>
          </a:p>
        </p:txBody>
      </p:sp>
      <p:sp>
        <p:nvSpPr>
          <p:cNvPr id="4" name="TextBox 3">
            <a:extLst>
              <a:ext uri="{FF2B5EF4-FFF2-40B4-BE49-F238E27FC236}">
                <a16:creationId xmlns:a16="http://schemas.microsoft.com/office/drawing/2014/main" id="{DFC3541B-5320-4E50-AD25-16A5967A726C}"/>
              </a:ext>
            </a:extLst>
          </p:cNvPr>
          <p:cNvSpPr txBox="1"/>
          <p:nvPr/>
        </p:nvSpPr>
        <p:spPr>
          <a:xfrm>
            <a:off x="0" y="2072640"/>
            <a:ext cx="12191998" cy="553998"/>
          </a:xfrm>
          <a:prstGeom prst="rect">
            <a:avLst/>
          </a:prstGeom>
          <a:noFill/>
        </p:spPr>
        <p:txBody>
          <a:bodyPr wrap="square" rtlCol="0">
            <a:spAutoFit/>
          </a:bodyPr>
          <a:lstStyle/>
          <a:p>
            <a:pPr algn="ctr"/>
            <a:r>
              <a:rPr lang="en-US" sz="3000" dirty="0"/>
              <a:t>(Open) dataset used to objectively compare (ML) models for the same task</a:t>
            </a:r>
          </a:p>
        </p:txBody>
      </p:sp>
      <p:pic>
        <p:nvPicPr>
          <p:cNvPr id="6" name="Picture 5">
            <a:extLst>
              <a:ext uri="{FF2B5EF4-FFF2-40B4-BE49-F238E27FC236}">
                <a16:creationId xmlns:a16="http://schemas.microsoft.com/office/drawing/2014/main" id="{91C072F1-237B-418A-866D-80415B1A6E9F}"/>
              </a:ext>
            </a:extLst>
          </p:cNvPr>
          <p:cNvPicPr>
            <a:picLocks noChangeAspect="1"/>
          </p:cNvPicPr>
          <p:nvPr/>
        </p:nvPicPr>
        <p:blipFill>
          <a:blip r:embed="rId2"/>
          <a:stretch>
            <a:fillRect/>
          </a:stretch>
        </p:blipFill>
        <p:spPr>
          <a:xfrm>
            <a:off x="0" y="2709332"/>
            <a:ext cx="4945380" cy="4156288"/>
          </a:xfrm>
          <a:prstGeom prst="rect">
            <a:avLst/>
          </a:prstGeom>
        </p:spPr>
      </p:pic>
      <p:pic>
        <p:nvPicPr>
          <p:cNvPr id="8" name="Picture 7">
            <a:extLst>
              <a:ext uri="{FF2B5EF4-FFF2-40B4-BE49-F238E27FC236}">
                <a16:creationId xmlns:a16="http://schemas.microsoft.com/office/drawing/2014/main" id="{1DB6C7EE-C1B3-401B-BC15-84F131AE7B28}"/>
              </a:ext>
            </a:extLst>
          </p:cNvPr>
          <p:cNvPicPr>
            <a:picLocks noChangeAspect="1"/>
          </p:cNvPicPr>
          <p:nvPr/>
        </p:nvPicPr>
        <p:blipFill>
          <a:blip r:embed="rId3"/>
          <a:stretch>
            <a:fillRect/>
          </a:stretch>
        </p:blipFill>
        <p:spPr>
          <a:xfrm>
            <a:off x="9403081" y="4798360"/>
            <a:ext cx="2788919" cy="2061881"/>
          </a:xfrm>
          <a:prstGeom prst="rect">
            <a:avLst/>
          </a:prstGeom>
        </p:spPr>
      </p:pic>
      <p:pic>
        <p:nvPicPr>
          <p:cNvPr id="10" name="Picture 9">
            <a:extLst>
              <a:ext uri="{FF2B5EF4-FFF2-40B4-BE49-F238E27FC236}">
                <a16:creationId xmlns:a16="http://schemas.microsoft.com/office/drawing/2014/main" id="{8D6F277E-C9BD-463D-92BD-E1E528B976AF}"/>
              </a:ext>
            </a:extLst>
          </p:cNvPr>
          <p:cNvPicPr>
            <a:picLocks noChangeAspect="1"/>
          </p:cNvPicPr>
          <p:nvPr/>
        </p:nvPicPr>
        <p:blipFill>
          <a:blip r:embed="rId4"/>
          <a:stretch>
            <a:fillRect/>
          </a:stretch>
        </p:blipFill>
        <p:spPr>
          <a:xfrm>
            <a:off x="4945380" y="2716538"/>
            <a:ext cx="7234672" cy="2084062"/>
          </a:xfrm>
          <a:prstGeom prst="rect">
            <a:avLst/>
          </a:prstGeom>
        </p:spPr>
      </p:pic>
      <p:pic>
        <p:nvPicPr>
          <p:cNvPr id="1026" name="Picture 2" descr="How to Develop a CNN for MNIST Handwritten Digit Classification">
            <a:extLst>
              <a:ext uri="{FF2B5EF4-FFF2-40B4-BE49-F238E27FC236}">
                <a16:creationId xmlns:a16="http://schemas.microsoft.com/office/drawing/2014/main" id="{6CB178B0-033F-4F18-A7BE-C7F83B999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380" y="4807805"/>
            <a:ext cx="2753361" cy="20650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et Dataset | Papers With Code">
            <a:extLst>
              <a:ext uri="{FF2B5EF4-FFF2-40B4-BE49-F238E27FC236}">
                <a16:creationId xmlns:a16="http://schemas.microsoft.com/office/drawing/2014/main" id="{E233F66E-7164-4C28-B63E-CEB42B56EC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5581" y="4807806"/>
            <a:ext cx="2050194" cy="2050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53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D919-C366-43C4-A439-330201B941D2}"/>
              </a:ext>
            </a:extLst>
          </p:cNvPr>
          <p:cNvSpPr>
            <a:spLocks noGrp="1"/>
          </p:cNvSpPr>
          <p:nvPr>
            <p:ph type="title"/>
          </p:nvPr>
        </p:nvSpPr>
        <p:spPr>
          <a:xfrm>
            <a:off x="-2" y="1042633"/>
            <a:ext cx="12192000" cy="786167"/>
          </a:xfrm>
        </p:spPr>
        <p:txBody>
          <a:bodyPr/>
          <a:lstStyle/>
          <a:p>
            <a:r>
              <a:rPr lang="en-US" dirty="0"/>
              <a:t>The authors proposed the SEN12MS Dataset</a:t>
            </a:r>
          </a:p>
        </p:txBody>
      </p:sp>
      <p:sp>
        <p:nvSpPr>
          <p:cNvPr id="3" name="Slide Number Placeholder 2">
            <a:extLst>
              <a:ext uri="{FF2B5EF4-FFF2-40B4-BE49-F238E27FC236}">
                <a16:creationId xmlns:a16="http://schemas.microsoft.com/office/drawing/2014/main" id="{DE7CF507-CF28-4DCE-8B78-6F44693177D6}"/>
              </a:ext>
            </a:extLst>
          </p:cNvPr>
          <p:cNvSpPr>
            <a:spLocks noGrp="1"/>
          </p:cNvSpPr>
          <p:nvPr>
            <p:ph type="sldNum" sz="quarter" idx="12"/>
          </p:nvPr>
        </p:nvSpPr>
        <p:spPr/>
        <p:txBody>
          <a:bodyPr/>
          <a:lstStyle/>
          <a:p>
            <a:fld id="{A5686A01-FA10-4E06-92C7-92734750F4C6}" type="slidenum">
              <a:rPr lang="en-US" smtClean="0"/>
              <a:t>59</a:t>
            </a:fld>
            <a:endParaRPr lang="en-US"/>
          </a:p>
        </p:txBody>
      </p:sp>
      <p:sp>
        <p:nvSpPr>
          <p:cNvPr id="4" name="TextBox 3">
            <a:extLst>
              <a:ext uri="{FF2B5EF4-FFF2-40B4-BE49-F238E27FC236}">
                <a16:creationId xmlns:a16="http://schemas.microsoft.com/office/drawing/2014/main" id="{DFC3541B-5320-4E50-AD25-16A5967A726C}"/>
              </a:ext>
            </a:extLst>
          </p:cNvPr>
          <p:cNvSpPr txBox="1"/>
          <p:nvPr/>
        </p:nvSpPr>
        <p:spPr>
          <a:xfrm>
            <a:off x="2" y="1758076"/>
            <a:ext cx="12191998" cy="1015663"/>
          </a:xfrm>
          <a:prstGeom prst="rect">
            <a:avLst/>
          </a:prstGeom>
          <a:noFill/>
        </p:spPr>
        <p:txBody>
          <a:bodyPr wrap="square" rtlCol="0">
            <a:spAutoFit/>
          </a:bodyPr>
          <a:lstStyle/>
          <a:p>
            <a:pPr algn="ctr"/>
            <a:r>
              <a:rPr lang="en-US" sz="3000" dirty="0"/>
              <a:t>Open dataset used to objectively compare (ML) models for land-cover classification from multi-sensor, multi-spectral remote imagery</a:t>
            </a:r>
          </a:p>
        </p:txBody>
      </p:sp>
      <p:pic>
        <p:nvPicPr>
          <p:cNvPr id="7" name="Picture 6">
            <a:extLst>
              <a:ext uri="{FF2B5EF4-FFF2-40B4-BE49-F238E27FC236}">
                <a16:creationId xmlns:a16="http://schemas.microsoft.com/office/drawing/2014/main" id="{BD4B9FD2-C92F-4759-9765-64A348DE42B5}"/>
              </a:ext>
            </a:extLst>
          </p:cNvPr>
          <p:cNvPicPr>
            <a:picLocks noChangeAspect="1"/>
          </p:cNvPicPr>
          <p:nvPr/>
        </p:nvPicPr>
        <p:blipFill>
          <a:blip r:embed="rId2"/>
          <a:stretch>
            <a:fillRect/>
          </a:stretch>
        </p:blipFill>
        <p:spPr>
          <a:xfrm>
            <a:off x="-2" y="3238500"/>
            <a:ext cx="5239536" cy="3619500"/>
          </a:xfrm>
          <a:prstGeom prst="rect">
            <a:avLst/>
          </a:prstGeom>
        </p:spPr>
      </p:pic>
      <p:pic>
        <p:nvPicPr>
          <p:cNvPr id="11" name="Picture 10" descr="A picture containing snow, transport, satellite, outdoor&#10;&#10;Description automatically generated">
            <a:extLst>
              <a:ext uri="{FF2B5EF4-FFF2-40B4-BE49-F238E27FC236}">
                <a16:creationId xmlns:a16="http://schemas.microsoft.com/office/drawing/2014/main" id="{789427ED-4FFE-47BE-9D6F-CD94A6E01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534" y="3238500"/>
            <a:ext cx="3169920" cy="1783080"/>
          </a:xfrm>
          <a:prstGeom prst="rect">
            <a:avLst/>
          </a:prstGeom>
        </p:spPr>
      </p:pic>
      <p:sp>
        <p:nvSpPr>
          <p:cNvPr id="12" name="TextBox 11">
            <a:extLst>
              <a:ext uri="{FF2B5EF4-FFF2-40B4-BE49-F238E27FC236}">
                <a16:creationId xmlns:a16="http://schemas.microsoft.com/office/drawing/2014/main" id="{1F681E0D-8819-4FD7-9F3B-3A3A6420389C}"/>
              </a:ext>
            </a:extLst>
          </p:cNvPr>
          <p:cNvSpPr txBox="1"/>
          <p:nvPr/>
        </p:nvSpPr>
        <p:spPr>
          <a:xfrm>
            <a:off x="8118562" y="2773739"/>
            <a:ext cx="4072106" cy="3323987"/>
          </a:xfrm>
          <a:prstGeom prst="rect">
            <a:avLst/>
          </a:prstGeom>
          <a:noFill/>
        </p:spPr>
        <p:txBody>
          <a:bodyPr wrap="square" rtlCol="0">
            <a:spAutoFit/>
          </a:bodyPr>
          <a:lstStyle/>
          <a:p>
            <a:pPr algn="l"/>
            <a:r>
              <a:rPr lang="en-US" sz="3000" u="sng" dirty="0"/>
              <a:t>Sentinel:</a:t>
            </a:r>
          </a:p>
          <a:p>
            <a:pPr marL="457200" indent="-457200" algn="l">
              <a:buFont typeface="Arial" panose="020B0604020202020204" pitchFamily="34" charset="0"/>
              <a:buChar char="•"/>
            </a:pPr>
            <a:r>
              <a:rPr lang="en-US" sz="3000" dirty="0"/>
              <a:t>Synthetic Aperture Radar image with 2 polarimetric channels</a:t>
            </a:r>
          </a:p>
          <a:p>
            <a:pPr marL="457200" indent="-457200" algn="l">
              <a:buFont typeface="Arial" panose="020B0604020202020204" pitchFamily="34" charset="0"/>
              <a:buChar char="•"/>
            </a:pPr>
            <a:r>
              <a:rPr lang="en-US" sz="3000" dirty="0"/>
              <a:t>Sentinel-2 optical images with 13 multi-spectral channels</a:t>
            </a:r>
          </a:p>
        </p:txBody>
      </p:sp>
      <p:sp>
        <p:nvSpPr>
          <p:cNvPr id="15" name="TextBox 14">
            <a:extLst>
              <a:ext uri="{FF2B5EF4-FFF2-40B4-BE49-F238E27FC236}">
                <a16:creationId xmlns:a16="http://schemas.microsoft.com/office/drawing/2014/main" id="{021F75EC-C6FB-45DD-AFBF-204BC3C10CD7}"/>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ESA, </a:t>
            </a:r>
            <a:r>
              <a:rPr lang="en-US" i="1" dirty="0" err="1"/>
              <a:t>Cervest</a:t>
            </a:r>
            <a:endParaRPr lang="en-US" i="1" dirty="0"/>
          </a:p>
        </p:txBody>
      </p:sp>
      <p:pic>
        <p:nvPicPr>
          <p:cNvPr id="14" name="Picture 13" descr="A satellite in space&#10;&#10;Description automatically generated with low confidence">
            <a:extLst>
              <a:ext uri="{FF2B5EF4-FFF2-40B4-BE49-F238E27FC236}">
                <a16:creationId xmlns:a16="http://schemas.microsoft.com/office/drawing/2014/main" id="{309182AD-EF37-4F2C-9881-06B106BB6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534" y="5021580"/>
            <a:ext cx="2880360" cy="1800225"/>
          </a:xfrm>
          <a:prstGeom prst="rect">
            <a:avLst/>
          </a:prstGeom>
        </p:spPr>
      </p:pic>
      <p:sp>
        <p:nvSpPr>
          <p:cNvPr id="16" name="TextBox 15">
            <a:extLst>
              <a:ext uri="{FF2B5EF4-FFF2-40B4-BE49-F238E27FC236}">
                <a16:creationId xmlns:a16="http://schemas.microsoft.com/office/drawing/2014/main" id="{4F8A3834-DD30-4B2B-B8D8-08D5A1FA7B01}"/>
              </a:ext>
            </a:extLst>
          </p:cNvPr>
          <p:cNvSpPr txBox="1"/>
          <p:nvPr/>
        </p:nvSpPr>
        <p:spPr>
          <a:xfrm>
            <a:off x="8118562" y="5976788"/>
            <a:ext cx="4072106" cy="553998"/>
          </a:xfrm>
          <a:prstGeom prst="rect">
            <a:avLst/>
          </a:prstGeom>
          <a:noFill/>
        </p:spPr>
        <p:txBody>
          <a:bodyPr wrap="square" rtlCol="0">
            <a:spAutoFit/>
          </a:bodyPr>
          <a:lstStyle/>
          <a:p>
            <a:pPr algn="l"/>
            <a:r>
              <a:rPr lang="en-US" sz="3000" u="sng" dirty="0"/>
              <a:t>MODIS</a:t>
            </a:r>
            <a:r>
              <a:rPr lang="en-US" sz="3000" dirty="0"/>
              <a:t> global land cover</a:t>
            </a:r>
          </a:p>
        </p:txBody>
      </p:sp>
    </p:spTree>
    <p:extLst>
      <p:ext uri="{BB962C8B-B14F-4D97-AF65-F5344CB8AC3E}">
        <p14:creationId xmlns:p14="http://schemas.microsoft.com/office/powerpoint/2010/main" val="107422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6ADE-F2E3-46C2-BC45-DF8999F93D5F}"/>
              </a:ext>
            </a:extLst>
          </p:cNvPr>
          <p:cNvSpPr>
            <a:spLocks noGrp="1"/>
          </p:cNvSpPr>
          <p:nvPr>
            <p:ph type="title"/>
          </p:nvPr>
        </p:nvSpPr>
        <p:spPr/>
        <p:txBody>
          <a:bodyPr/>
          <a:lstStyle/>
          <a:p>
            <a:r>
              <a:rPr lang="en-US" dirty="0"/>
              <a:t>Atmospheric Convection = Atmospheric motion driven by air density differences</a:t>
            </a:r>
          </a:p>
        </p:txBody>
      </p:sp>
      <p:sp>
        <p:nvSpPr>
          <p:cNvPr id="11" name="Arrow: Up 10">
            <a:extLst>
              <a:ext uri="{FF2B5EF4-FFF2-40B4-BE49-F238E27FC236}">
                <a16:creationId xmlns:a16="http://schemas.microsoft.com/office/drawing/2014/main" id="{EA1C2212-543C-40D5-8376-C332B3AB6D93}"/>
              </a:ext>
            </a:extLst>
          </p:cNvPr>
          <p:cNvSpPr/>
          <p:nvPr/>
        </p:nvSpPr>
        <p:spPr>
          <a:xfrm>
            <a:off x="706055" y="1325563"/>
            <a:ext cx="1018573" cy="5086812"/>
          </a:xfrm>
          <a:prstGeom prst="upArrow">
            <a:avLst/>
          </a:prstGeom>
          <a:gradFill>
            <a:gsLst>
              <a:gs pos="65000">
                <a:srgbClr val="0C6B9F"/>
              </a:gs>
              <a:gs pos="58000">
                <a:srgbClr val="EBDFD2"/>
              </a:gs>
              <a:gs pos="0">
                <a:srgbClr val="EBDFD2"/>
              </a:gs>
              <a:gs pos="31000">
                <a:srgbClr val="FF0000"/>
              </a:gs>
              <a:gs pos="100000">
                <a:srgbClr val="01356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338959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7860-B012-4FAB-A799-522A33ACD106}"/>
              </a:ext>
            </a:extLst>
          </p:cNvPr>
          <p:cNvSpPr>
            <a:spLocks noGrp="1"/>
          </p:cNvSpPr>
          <p:nvPr>
            <p:ph type="title"/>
          </p:nvPr>
        </p:nvSpPr>
        <p:spPr>
          <a:xfrm>
            <a:off x="-2" y="1042633"/>
            <a:ext cx="12192000" cy="953808"/>
          </a:xfrm>
        </p:spPr>
        <p:txBody>
          <a:bodyPr/>
          <a:lstStyle/>
          <a:p>
            <a:r>
              <a:rPr lang="en-US" dirty="0"/>
              <a:t>Compared the performance of </a:t>
            </a:r>
            <a:r>
              <a:rPr lang="en-US" dirty="0" err="1"/>
              <a:t>ResNet</a:t>
            </a:r>
            <a:r>
              <a:rPr lang="en-US" dirty="0"/>
              <a:t> vs </a:t>
            </a:r>
            <a:r>
              <a:rPr lang="en-US" dirty="0" err="1"/>
              <a:t>DenseNet</a:t>
            </a:r>
            <a:endParaRPr lang="en-US" dirty="0"/>
          </a:p>
        </p:txBody>
      </p:sp>
      <p:sp>
        <p:nvSpPr>
          <p:cNvPr id="3" name="Slide Number Placeholder 2">
            <a:extLst>
              <a:ext uri="{FF2B5EF4-FFF2-40B4-BE49-F238E27FC236}">
                <a16:creationId xmlns:a16="http://schemas.microsoft.com/office/drawing/2014/main" id="{DBE6F34B-40E7-4CD5-BF39-874545B23F82}"/>
              </a:ext>
            </a:extLst>
          </p:cNvPr>
          <p:cNvSpPr>
            <a:spLocks noGrp="1"/>
          </p:cNvSpPr>
          <p:nvPr>
            <p:ph type="sldNum" sz="quarter" idx="12"/>
          </p:nvPr>
        </p:nvSpPr>
        <p:spPr/>
        <p:txBody>
          <a:bodyPr/>
          <a:lstStyle/>
          <a:p>
            <a:fld id="{A5686A01-FA10-4E06-92C7-92734750F4C6}" type="slidenum">
              <a:rPr lang="en-US" smtClean="0"/>
              <a:t>60</a:t>
            </a:fld>
            <a:endParaRPr lang="en-US"/>
          </a:p>
        </p:txBody>
      </p:sp>
      <p:pic>
        <p:nvPicPr>
          <p:cNvPr id="5" name="Picture 4">
            <a:extLst>
              <a:ext uri="{FF2B5EF4-FFF2-40B4-BE49-F238E27FC236}">
                <a16:creationId xmlns:a16="http://schemas.microsoft.com/office/drawing/2014/main" id="{B5B0CA55-9484-4010-9CD5-BB961BE7C3E5}"/>
              </a:ext>
            </a:extLst>
          </p:cNvPr>
          <p:cNvPicPr>
            <a:picLocks noChangeAspect="1"/>
          </p:cNvPicPr>
          <p:nvPr/>
        </p:nvPicPr>
        <p:blipFill>
          <a:blip r:embed="rId2"/>
          <a:stretch>
            <a:fillRect/>
          </a:stretch>
        </p:blipFill>
        <p:spPr>
          <a:xfrm>
            <a:off x="-2" y="2359698"/>
            <a:ext cx="6384336" cy="3634740"/>
          </a:xfrm>
          <a:prstGeom prst="rect">
            <a:avLst/>
          </a:prstGeom>
        </p:spPr>
      </p:pic>
      <p:sp>
        <p:nvSpPr>
          <p:cNvPr id="6" name="TextBox 5">
            <a:extLst>
              <a:ext uri="{FF2B5EF4-FFF2-40B4-BE49-F238E27FC236}">
                <a16:creationId xmlns:a16="http://schemas.microsoft.com/office/drawing/2014/main" id="{B17079CC-BCF2-49AC-8C82-6BA5163D9F56}"/>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Ch14, He et al. (2015), Huang et al. (2018)</a:t>
            </a:r>
          </a:p>
        </p:txBody>
      </p:sp>
      <p:pic>
        <p:nvPicPr>
          <p:cNvPr id="8" name="Picture 7">
            <a:extLst>
              <a:ext uri="{FF2B5EF4-FFF2-40B4-BE49-F238E27FC236}">
                <a16:creationId xmlns:a16="http://schemas.microsoft.com/office/drawing/2014/main" id="{7B779841-4AE8-47D3-AECA-0820A6CD0102}"/>
              </a:ext>
            </a:extLst>
          </p:cNvPr>
          <p:cNvPicPr>
            <a:picLocks noChangeAspect="1"/>
          </p:cNvPicPr>
          <p:nvPr/>
        </p:nvPicPr>
        <p:blipFill>
          <a:blip r:embed="rId3"/>
          <a:stretch>
            <a:fillRect/>
          </a:stretch>
        </p:blipFill>
        <p:spPr>
          <a:xfrm>
            <a:off x="6384334" y="2112583"/>
            <a:ext cx="5803834" cy="4128970"/>
          </a:xfrm>
          <a:prstGeom prst="rect">
            <a:avLst/>
          </a:prstGeom>
        </p:spPr>
      </p:pic>
    </p:spTree>
    <p:extLst>
      <p:ext uri="{BB962C8B-B14F-4D97-AF65-F5344CB8AC3E}">
        <p14:creationId xmlns:p14="http://schemas.microsoft.com/office/powerpoint/2010/main" val="34854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7860-B012-4FAB-A799-522A33ACD106}"/>
              </a:ext>
            </a:extLst>
          </p:cNvPr>
          <p:cNvSpPr>
            <a:spLocks noGrp="1"/>
          </p:cNvSpPr>
          <p:nvPr>
            <p:ph type="title"/>
          </p:nvPr>
        </p:nvSpPr>
        <p:spPr/>
        <p:txBody>
          <a:bodyPr/>
          <a:lstStyle/>
          <a:p>
            <a:r>
              <a:rPr lang="en-US" dirty="0"/>
              <a:t>Compared the performance of </a:t>
            </a:r>
            <a:r>
              <a:rPr lang="en-US" dirty="0" err="1"/>
              <a:t>ResNet</a:t>
            </a:r>
            <a:r>
              <a:rPr lang="en-US" dirty="0"/>
              <a:t> vs </a:t>
            </a:r>
            <a:r>
              <a:rPr lang="en-US" dirty="0" err="1"/>
              <a:t>DenseNet</a:t>
            </a:r>
            <a:endParaRPr lang="en-US" dirty="0"/>
          </a:p>
        </p:txBody>
      </p:sp>
      <p:sp>
        <p:nvSpPr>
          <p:cNvPr id="3" name="Slide Number Placeholder 2">
            <a:extLst>
              <a:ext uri="{FF2B5EF4-FFF2-40B4-BE49-F238E27FC236}">
                <a16:creationId xmlns:a16="http://schemas.microsoft.com/office/drawing/2014/main" id="{DBE6F34B-40E7-4CD5-BF39-874545B23F82}"/>
              </a:ext>
            </a:extLst>
          </p:cNvPr>
          <p:cNvSpPr>
            <a:spLocks noGrp="1"/>
          </p:cNvSpPr>
          <p:nvPr>
            <p:ph type="sldNum" sz="quarter" idx="12"/>
          </p:nvPr>
        </p:nvSpPr>
        <p:spPr/>
        <p:txBody>
          <a:bodyPr/>
          <a:lstStyle/>
          <a:p>
            <a:fld id="{A5686A01-FA10-4E06-92C7-92734750F4C6}" type="slidenum">
              <a:rPr lang="en-US" smtClean="0"/>
              <a:t>61</a:t>
            </a:fld>
            <a:endParaRPr lang="en-US"/>
          </a:p>
        </p:txBody>
      </p:sp>
      <p:pic>
        <p:nvPicPr>
          <p:cNvPr id="5" name="Picture 4">
            <a:extLst>
              <a:ext uri="{FF2B5EF4-FFF2-40B4-BE49-F238E27FC236}">
                <a16:creationId xmlns:a16="http://schemas.microsoft.com/office/drawing/2014/main" id="{49984D21-1FCE-4D60-ABC9-A425B9BB06D4}"/>
              </a:ext>
            </a:extLst>
          </p:cNvPr>
          <p:cNvPicPr>
            <a:picLocks noChangeAspect="1"/>
          </p:cNvPicPr>
          <p:nvPr/>
        </p:nvPicPr>
        <p:blipFill>
          <a:blip r:embed="rId2"/>
          <a:stretch>
            <a:fillRect/>
          </a:stretch>
        </p:blipFill>
        <p:spPr>
          <a:xfrm>
            <a:off x="0" y="3045702"/>
            <a:ext cx="3716181" cy="2667392"/>
          </a:xfrm>
          <a:prstGeom prst="rect">
            <a:avLst/>
          </a:prstGeom>
        </p:spPr>
      </p:pic>
      <p:pic>
        <p:nvPicPr>
          <p:cNvPr id="7" name="Picture 6">
            <a:extLst>
              <a:ext uri="{FF2B5EF4-FFF2-40B4-BE49-F238E27FC236}">
                <a16:creationId xmlns:a16="http://schemas.microsoft.com/office/drawing/2014/main" id="{3B8E47EA-EDE1-472E-8173-64CA2EEA64F8}"/>
              </a:ext>
            </a:extLst>
          </p:cNvPr>
          <p:cNvPicPr>
            <a:picLocks noChangeAspect="1"/>
          </p:cNvPicPr>
          <p:nvPr/>
        </p:nvPicPr>
        <p:blipFill>
          <a:blip r:embed="rId3"/>
          <a:stretch>
            <a:fillRect/>
          </a:stretch>
        </p:blipFill>
        <p:spPr>
          <a:xfrm>
            <a:off x="3707057" y="2244007"/>
            <a:ext cx="8484943" cy="4270782"/>
          </a:xfrm>
          <a:prstGeom prst="rect">
            <a:avLst/>
          </a:prstGeom>
        </p:spPr>
      </p:pic>
    </p:spTree>
    <p:extLst>
      <p:ext uri="{BB962C8B-B14F-4D97-AF65-F5344CB8AC3E}">
        <p14:creationId xmlns:p14="http://schemas.microsoft.com/office/powerpoint/2010/main" val="225607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11BBD-E348-4608-AAE6-5EAB3F1A7202}"/>
              </a:ext>
            </a:extLst>
          </p:cNvPr>
          <p:cNvSpPr>
            <a:spLocks noGrp="1"/>
          </p:cNvSpPr>
          <p:nvPr>
            <p:ph type="title"/>
          </p:nvPr>
        </p:nvSpPr>
        <p:spPr/>
        <p:txBody>
          <a:bodyPr/>
          <a:lstStyle/>
          <a:p>
            <a:r>
              <a:rPr lang="en-US" dirty="0"/>
              <a:t>Neural Networks sometimes detect </a:t>
            </a:r>
            <a:br>
              <a:rPr lang="en-US" dirty="0"/>
            </a:br>
            <a:r>
              <a:rPr lang="en-US" dirty="0"/>
              <a:t>finer information than human-derived labels!</a:t>
            </a:r>
          </a:p>
        </p:txBody>
      </p:sp>
      <p:sp>
        <p:nvSpPr>
          <p:cNvPr id="3" name="Slide Number Placeholder 2">
            <a:extLst>
              <a:ext uri="{FF2B5EF4-FFF2-40B4-BE49-F238E27FC236}">
                <a16:creationId xmlns:a16="http://schemas.microsoft.com/office/drawing/2014/main" id="{1DDAC432-AFB2-4F85-95AF-073EA683AC79}"/>
              </a:ext>
            </a:extLst>
          </p:cNvPr>
          <p:cNvSpPr>
            <a:spLocks noGrp="1"/>
          </p:cNvSpPr>
          <p:nvPr>
            <p:ph type="sldNum" sz="quarter" idx="12"/>
          </p:nvPr>
        </p:nvSpPr>
        <p:spPr/>
        <p:txBody>
          <a:bodyPr/>
          <a:lstStyle/>
          <a:p>
            <a:fld id="{A5686A01-FA10-4E06-92C7-92734750F4C6}" type="slidenum">
              <a:rPr lang="en-US" smtClean="0"/>
              <a:t>62</a:t>
            </a:fld>
            <a:endParaRPr lang="en-US"/>
          </a:p>
        </p:txBody>
      </p:sp>
      <p:pic>
        <p:nvPicPr>
          <p:cNvPr id="5" name="Picture 4">
            <a:extLst>
              <a:ext uri="{FF2B5EF4-FFF2-40B4-BE49-F238E27FC236}">
                <a16:creationId xmlns:a16="http://schemas.microsoft.com/office/drawing/2014/main" id="{058B4649-C2D9-4C72-A03C-64BE6B98B18C}"/>
              </a:ext>
            </a:extLst>
          </p:cNvPr>
          <p:cNvPicPr>
            <a:picLocks noChangeAspect="1"/>
          </p:cNvPicPr>
          <p:nvPr/>
        </p:nvPicPr>
        <p:blipFill>
          <a:blip r:embed="rId2"/>
          <a:stretch>
            <a:fillRect/>
          </a:stretch>
        </p:blipFill>
        <p:spPr>
          <a:xfrm>
            <a:off x="2639986" y="2397494"/>
            <a:ext cx="6912023" cy="4460506"/>
          </a:xfrm>
          <a:prstGeom prst="rect">
            <a:avLst/>
          </a:prstGeom>
        </p:spPr>
      </p:pic>
    </p:spTree>
    <p:extLst>
      <p:ext uri="{BB962C8B-B14F-4D97-AF65-F5344CB8AC3E}">
        <p14:creationId xmlns:p14="http://schemas.microsoft.com/office/powerpoint/2010/main" val="141455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CD56A2-E55D-49C9-AE5E-7BE86DE0BDAA}"/>
              </a:ext>
            </a:extLst>
          </p:cNvPr>
          <p:cNvSpPr>
            <a:spLocks noGrp="1"/>
          </p:cNvSpPr>
          <p:nvPr>
            <p:ph type="sldNum" sz="quarter" idx="12"/>
          </p:nvPr>
        </p:nvSpPr>
        <p:spPr/>
        <p:txBody>
          <a:bodyPr/>
          <a:lstStyle/>
          <a:p>
            <a:fld id="{A5686A01-FA10-4E06-92C7-92734750F4C6}" type="slidenum">
              <a:rPr lang="en-US" smtClean="0"/>
              <a:pPr/>
              <a:t>63</a:t>
            </a:fld>
            <a:endParaRPr lang="en-US" dirty="0"/>
          </a:p>
        </p:txBody>
      </p:sp>
      <p:pic>
        <p:nvPicPr>
          <p:cNvPr id="4" name="Picture 3">
            <a:extLst>
              <a:ext uri="{FF2B5EF4-FFF2-40B4-BE49-F238E27FC236}">
                <a16:creationId xmlns:a16="http://schemas.microsoft.com/office/drawing/2014/main" id="{B0553B1C-F4E1-4141-9299-593FC6081E78}"/>
              </a:ext>
            </a:extLst>
          </p:cNvPr>
          <p:cNvPicPr>
            <a:picLocks noChangeAspect="1"/>
          </p:cNvPicPr>
          <p:nvPr/>
        </p:nvPicPr>
        <p:blipFill>
          <a:blip r:embed="rId2"/>
          <a:stretch>
            <a:fillRect/>
          </a:stretch>
        </p:blipFill>
        <p:spPr>
          <a:xfrm>
            <a:off x="6623513" y="1020726"/>
            <a:ext cx="5576638" cy="5837274"/>
          </a:xfrm>
          <a:prstGeom prst="rect">
            <a:avLst/>
          </a:prstGeom>
        </p:spPr>
      </p:pic>
      <p:pic>
        <p:nvPicPr>
          <p:cNvPr id="6" name="Picture 5">
            <a:extLst>
              <a:ext uri="{FF2B5EF4-FFF2-40B4-BE49-F238E27FC236}">
                <a16:creationId xmlns:a16="http://schemas.microsoft.com/office/drawing/2014/main" id="{B5190A7B-893A-4309-945F-EC0EE4384F45}"/>
              </a:ext>
            </a:extLst>
          </p:cNvPr>
          <p:cNvPicPr>
            <a:picLocks noChangeAspect="1"/>
          </p:cNvPicPr>
          <p:nvPr/>
        </p:nvPicPr>
        <p:blipFill>
          <a:blip r:embed="rId3"/>
          <a:stretch>
            <a:fillRect/>
          </a:stretch>
        </p:blipFill>
        <p:spPr>
          <a:xfrm>
            <a:off x="0" y="1838046"/>
            <a:ext cx="6623513" cy="4210070"/>
          </a:xfrm>
          <a:prstGeom prst="rect">
            <a:avLst/>
          </a:prstGeom>
        </p:spPr>
      </p:pic>
    </p:spTree>
    <p:extLst>
      <p:ext uri="{BB962C8B-B14F-4D97-AF65-F5344CB8AC3E}">
        <p14:creationId xmlns:p14="http://schemas.microsoft.com/office/powerpoint/2010/main" val="272728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69EA-899F-4845-B16E-BC52FF270CCD}"/>
              </a:ext>
            </a:extLst>
          </p:cNvPr>
          <p:cNvSpPr>
            <a:spLocks noGrp="1"/>
          </p:cNvSpPr>
          <p:nvPr>
            <p:ph type="title"/>
          </p:nvPr>
        </p:nvSpPr>
        <p:spPr>
          <a:xfrm>
            <a:off x="-2" y="1042632"/>
            <a:ext cx="12192000" cy="860595"/>
          </a:xfrm>
        </p:spPr>
        <p:txBody>
          <a:bodyPr/>
          <a:lstStyle/>
          <a:p>
            <a:r>
              <a:rPr lang="en-US" dirty="0"/>
              <a:t>Mitigating Class Imbalance</a:t>
            </a:r>
          </a:p>
        </p:txBody>
      </p:sp>
      <p:sp>
        <p:nvSpPr>
          <p:cNvPr id="3" name="Slide Number Placeholder 2">
            <a:extLst>
              <a:ext uri="{FF2B5EF4-FFF2-40B4-BE49-F238E27FC236}">
                <a16:creationId xmlns:a16="http://schemas.microsoft.com/office/drawing/2014/main" id="{53464E43-01CA-4901-8D4C-0848B05AA9DC}"/>
              </a:ext>
            </a:extLst>
          </p:cNvPr>
          <p:cNvSpPr>
            <a:spLocks noGrp="1"/>
          </p:cNvSpPr>
          <p:nvPr>
            <p:ph type="sldNum" sz="quarter" idx="12"/>
          </p:nvPr>
        </p:nvSpPr>
        <p:spPr/>
        <p:txBody>
          <a:bodyPr/>
          <a:lstStyle/>
          <a:p>
            <a:fld id="{A5686A01-FA10-4E06-92C7-92734750F4C6}" type="slidenum">
              <a:rPr lang="en-US" smtClean="0"/>
              <a:t>64</a:t>
            </a:fld>
            <a:endParaRPr lang="en-US"/>
          </a:p>
        </p:txBody>
      </p:sp>
      <p:pic>
        <p:nvPicPr>
          <p:cNvPr id="4" name="Picture 3">
            <a:extLst>
              <a:ext uri="{FF2B5EF4-FFF2-40B4-BE49-F238E27FC236}">
                <a16:creationId xmlns:a16="http://schemas.microsoft.com/office/drawing/2014/main" id="{CD1C5993-5AC2-4FB0-A7B0-B0D6600EB72E}"/>
              </a:ext>
            </a:extLst>
          </p:cNvPr>
          <p:cNvPicPr>
            <a:picLocks noChangeAspect="1"/>
          </p:cNvPicPr>
          <p:nvPr/>
        </p:nvPicPr>
        <p:blipFill>
          <a:blip r:embed="rId2"/>
          <a:stretch>
            <a:fillRect/>
          </a:stretch>
        </p:blipFill>
        <p:spPr>
          <a:xfrm>
            <a:off x="-2" y="2398474"/>
            <a:ext cx="6623513" cy="4210070"/>
          </a:xfrm>
          <a:prstGeom prst="rect">
            <a:avLst/>
          </a:prstGeom>
        </p:spPr>
      </p:pic>
      <p:sp>
        <p:nvSpPr>
          <p:cNvPr id="5" name="TextBox 4">
            <a:extLst>
              <a:ext uri="{FF2B5EF4-FFF2-40B4-BE49-F238E27FC236}">
                <a16:creationId xmlns:a16="http://schemas.microsoft.com/office/drawing/2014/main" id="{EFFDEE69-326A-45AF-B7B0-0CE8EC488CEE}"/>
              </a:ext>
            </a:extLst>
          </p:cNvPr>
          <p:cNvSpPr txBox="1"/>
          <p:nvPr/>
        </p:nvSpPr>
        <p:spPr>
          <a:xfrm>
            <a:off x="6623513" y="2149019"/>
            <a:ext cx="5568487" cy="4708981"/>
          </a:xfrm>
          <a:prstGeom prst="rect">
            <a:avLst/>
          </a:prstGeom>
          <a:noFill/>
        </p:spPr>
        <p:txBody>
          <a:bodyPr wrap="square" rtlCol="0">
            <a:spAutoFit/>
          </a:bodyPr>
          <a:lstStyle/>
          <a:p>
            <a:pPr algn="l"/>
            <a:r>
              <a:rPr lang="en-US" sz="3000" dirty="0"/>
              <a:t>Random oversampling = Randomly sampling more from minority class</a:t>
            </a:r>
          </a:p>
          <a:p>
            <a:pPr algn="l"/>
            <a:endParaRPr lang="en-US" sz="3000" dirty="0"/>
          </a:p>
          <a:p>
            <a:pPr algn="l"/>
            <a:r>
              <a:rPr lang="en-US" sz="3000" dirty="0"/>
              <a:t>Random </a:t>
            </a:r>
            <a:r>
              <a:rPr lang="en-US" sz="3000" dirty="0" err="1"/>
              <a:t>undersampling</a:t>
            </a:r>
            <a:r>
              <a:rPr lang="en-US" sz="3000" dirty="0"/>
              <a:t> = Sampling less from majority class</a:t>
            </a:r>
          </a:p>
          <a:p>
            <a:pPr algn="l"/>
            <a:endParaRPr lang="en-US" sz="3000" dirty="0"/>
          </a:p>
          <a:p>
            <a:pPr marL="457200" indent="-457200" algn="l">
              <a:buFont typeface="Arial" panose="020B0604020202020204" pitchFamily="34" charset="0"/>
              <a:buChar char="•"/>
            </a:pPr>
            <a:r>
              <a:rPr lang="en-US" sz="3000" dirty="0"/>
              <a:t>Collecting more data</a:t>
            </a:r>
          </a:p>
          <a:p>
            <a:pPr marL="457200" indent="-457200" algn="l">
              <a:buFont typeface="Arial" panose="020B0604020202020204" pitchFamily="34" charset="0"/>
              <a:buChar char="•"/>
            </a:pPr>
            <a:r>
              <a:rPr lang="en-US" sz="3000" dirty="0"/>
              <a:t>Changing your loss function and/or performance metric</a:t>
            </a:r>
          </a:p>
          <a:p>
            <a:pPr marL="457200" indent="-457200" algn="l">
              <a:buFont typeface="Arial" panose="020B0604020202020204" pitchFamily="34" charset="0"/>
              <a:buChar char="•"/>
            </a:pPr>
            <a:r>
              <a:rPr lang="en-US" sz="3000" dirty="0"/>
              <a:t>Generate synthetic data</a:t>
            </a:r>
          </a:p>
        </p:txBody>
      </p:sp>
    </p:spTree>
    <p:extLst>
      <p:ext uri="{BB962C8B-B14F-4D97-AF65-F5344CB8AC3E}">
        <p14:creationId xmlns:p14="http://schemas.microsoft.com/office/powerpoint/2010/main" val="122047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65</a:t>
            </a:fld>
            <a:endParaRPr lang="en-US"/>
          </a:p>
        </p:txBody>
      </p:sp>
      <p:sp>
        <p:nvSpPr>
          <p:cNvPr id="7" name="Subtitle 2">
            <a:extLst>
              <a:ext uri="{FF2B5EF4-FFF2-40B4-BE49-F238E27FC236}">
                <a16:creationId xmlns:a16="http://schemas.microsoft.com/office/drawing/2014/main" id="{A901FBF6-E765-4C3E-998D-081819784853}"/>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6CA9A1-0D91-4228-AFCC-90F49D8CDA66}"/>
              </a:ext>
            </a:extLst>
          </p:cNvPr>
          <p:cNvSpPr txBox="1"/>
          <p:nvPr/>
        </p:nvSpPr>
        <p:spPr>
          <a:xfrm>
            <a:off x="0" y="0"/>
            <a:ext cx="12192000"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1</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Largest uncertainties in climate projections from clouds </a:t>
            </a:r>
          </a:p>
        </p:txBody>
      </p:sp>
      <p:pic>
        <p:nvPicPr>
          <p:cNvPr id="7" name="Picture 6">
            <a:extLst>
              <a:ext uri="{FF2B5EF4-FFF2-40B4-BE49-F238E27FC236}">
                <a16:creationId xmlns:a16="http://schemas.microsoft.com/office/drawing/2014/main" id="{10BED7E5-C38B-44E9-AF8D-C120FA45B562}"/>
              </a:ext>
            </a:extLst>
          </p:cNvPr>
          <p:cNvPicPr>
            <a:picLocks noChangeAspect="1"/>
          </p:cNvPicPr>
          <p:nvPr/>
        </p:nvPicPr>
        <p:blipFill>
          <a:blip r:embed="rId4"/>
          <a:stretch>
            <a:fillRect/>
          </a:stretch>
        </p:blipFill>
        <p:spPr>
          <a:xfrm>
            <a:off x="991831" y="553998"/>
            <a:ext cx="10208337" cy="5717407"/>
          </a:xfrm>
          <a:prstGeom prst="rect">
            <a:avLst/>
          </a:prstGeom>
        </p:spPr>
      </p:pic>
      <p:sp>
        <p:nvSpPr>
          <p:cNvPr id="8" name="Rectangle 7">
            <a:extLst>
              <a:ext uri="{FF2B5EF4-FFF2-40B4-BE49-F238E27FC236}">
                <a16:creationId xmlns:a16="http://schemas.microsoft.com/office/drawing/2014/main" id="{3079FF6A-3573-4C72-8EF1-D55DCD8A1B42}"/>
              </a:ext>
            </a:extLst>
          </p:cNvPr>
          <p:cNvSpPr/>
          <p:nvPr/>
        </p:nvSpPr>
        <p:spPr>
          <a:xfrm>
            <a:off x="0" y="6488668"/>
            <a:ext cx="12192000" cy="3693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1800" b="0" i="1" u="sng" strike="noStrike" kern="1200" cap="none" spc="0" normalizeH="0" baseline="0" noProof="0" dirty="0">
                <a:ln>
                  <a:noFill/>
                </a:ln>
                <a:solidFill>
                  <a:srgbClr val="000000"/>
                </a:solidFill>
                <a:effectLst/>
                <a:uLnTx/>
                <a:uFillTx/>
                <a:latin typeface="CMU Sans Serif"/>
                <a:ea typeface="+mn-ea"/>
                <a:cs typeface="+mn-cs"/>
              </a:rPr>
              <a:t>Source: </a:t>
            </a:r>
            <a:r>
              <a:rPr kumimoji="0" lang="de-DE" sz="1800" b="0" i="1" u="none" strike="noStrike" kern="1200" cap="none" spc="0" normalizeH="0" baseline="0" noProof="0" dirty="0">
                <a:ln>
                  <a:noFill/>
                </a:ln>
                <a:solidFill>
                  <a:srgbClr val="000000"/>
                </a:solidFill>
                <a:effectLst/>
                <a:uLnTx/>
                <a:uFillTx/>
                <a:latin typeface="CMU Sans Serif"/>
                <a:ea typeface="+mn-ea"/>
                <a:cs typeface="+mn-cs"/>
              </a:rPr>
              <a:t>Zelinka et al. (2020), Meehl et al. (In Review), Gentine, Eyring &amp; Beucler (2020)</a:t>
            </a:r>
            <a:endParaRPr kumimoji="0" lang="en-US" sz="1800" b="0" i="1" u="none" strike="noStrike" kern="1200" cap="none" spc="0" normalizeH="0" baseline="0" noProof="0" dirty="0">
              <a:ln>
                <a:noFill/>
              </a:ln>
              <a:solidFill>
                <a:prstClr val="black"/>
              </a:solidFill>
              <a:effectLst/>
              <a:uLnTx/>
              <a:uFillTx/>
              <a:latin typeface="CMU Sans Serif"/>
              <a:ea typeface="+mn-ea"/>
              <a:cs typeface="+mn-cs"/>
            </a:endParaRPr>
          </a:p>
        </p:txBody>
      </p:sp>
      <p:sp>
        <p:nvSpPr>
          <p:cNvPr id="10" name="Rectangle 9">
            <a:extLst>
              <a:ext uri="{FF2B5EF4-FFF2-40B4-BE49-F238E27FC236}">
                <a16:creationId xmlns:a16="http://schemas.microsoft.com/office/drawing/2014/main" id="{3EBA6721-7F8D-4345-9088-5E0717F6E55E}"/>
              </a:ext>
            </a:extLst>
          </p:cNvPr>
          <p:cNvSpPr/>
          <p:nvPr/>
        </p:nvSpPr>
        <p:spPr>
          <a:xfrm>
            <a:off x="6827520" y="630198"/>
            <a:ext cx="1910080" cy="57174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Tree>
    <p:custDataLst>
      <p:tags r:id="rId1"/>
    </p:custDataLst>
    <p:extLst>
      <p:ext uri="{BB962C8B-B14F-4D97-AF65-F5344CB8AC3E}">
        <p14:creationId xmlns:p14="http://schemas.microsoft.com/office/powerpoint/2010/main" val="243846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6CA9A1-0D91-4228-AFCC-90F49D8CDA66}"/>
                  </a:ext>
                </a:extLst>
              </p:cNvPr>
              <p:cNvSpPr txBox="1"/>
              <p:nvPr/>
            </p:nvSpPr>
            <p:spPr>
              <a:xfrm>
                <a:off x="0" y="0"/>
                <a:ext cx="12192000"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1</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Largest uncertainties in climate projections from clouds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MU Sans Serif"/>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2</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Global cloud-resolving models can resolve </a:t>
                </a:r>
                <a:br>
                  <a:rPr kumimoji="0" lang="en-US" sz="3000" b="0" i="0" u="none" strike="noStrike" kern="1200" cap="none" spc="0" normalizeH="0" baseline="0" noProof="0" dirty="0">
                    <a:ln>
                      <a:noFill/>
                    </a:ln>
                    <a:solidFill>
                      <a:prstClr val="black"/>
                    </a:solidFill>
                    <a:effectLst/>
                    <a:uLnTx/>
                    <a:uFillTx/>
                    <a:latin typeface="CMU Sans Serif"/>
                    <a:ea typeface="+mn-ea"/>
                    <a:cs typeface="+mn-cs"/>
                  </a:rPr>
                </a:br>
                <a:r>
                  <a:rPr kumimoji="0" lang="en-US" sz="3000" b="0" i="0" u="none" strike="noStrike" kern="1200" cap="none" spc="0" normalizeH="0" baseline="0" noProof="0" dirty="0">
                    <a:ln>
                      <a:noFill/>
                    </a:ln>
                    <a:solidFill>
                      <a:prstClr val="black"/>
                    </a:solidFill>
                    <a:effectLst/>
                    <a:uLnTx/>
                    <a:uFillTx/>
                    <a:latin typeface="CMU Sans Serif"/>
                    <a:ea typeface="+mn-ea"/>
                    <a:cs typeface="+mn-cs"/>
                  </a:rPr>
                  <a:t>convection &amp; clouds at </a:t>
                </a:r>
                <a14:m>
                  <m:oMath xmlns:m="http://schemas.openxmlformats.org/officeDocument/2006/math">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3000" b="0" i="0" u="none" strike="noStrike" kern="1200" cap="none" spc="0" normalizeH="0" baseline="0" noProof="0" dirty="0">
                    <a:ln>
                      <a:noFill/>
                    </a:ln>
                    <a:solidFill>
                      <a:prstClr val="black"/>
                    </a:solidFill>
                    <a:effectLst/>
                    <a:uLnTx/>
                    <a:uFillTx/>
                    <a:latin typeface="CMU Sans Serif"/>
                    <a:ea typeface="+mn-ea"/>
                    <a:cs typeface="+mn-cs"/>
                  </a:rPr>
                  <a:t>1km, but only for short period (1 year) </a:t>
                </a:r>
              </a:p>
            </p:txBody>
          </p:sp>
        </mc:Choice>
        <mc:Fallback xmlns="">
          <p:sp>
            <p:nvSpPr>
              <p:cNvPr id="5" name="TextBox 4">
                <a:extLst>
                  <a:ext uri="{FF2B5EF4-FFF2-40B4-BE49-F238E27FC236}">
                    <a16:creationId xmlns:a16="http://schemas.microsoft.com/office/drawing/2014/main" id="{046CA9A1-0D91-4228-AFCC-90F49D8CDA66}"/>
                  </a:ext>
                </a:extLst>
              </p:cNvPr>
              <p:cNvSpPr txBox="1">
                <a:spLocks noRot="1" noChangeAspect="1" noMove="1" noResize="1" noEditPoints="1" noAdjustHandles="1" noChangeArrowheads="1" noChangeShapeType="1" noTextEdit="1"/>
              </p:cNvSpPr>
              <p:nvPr/>
            </p:nvSpPr>
            <p:spPr>
              <a:xfrm>
                <a:off x="0" y="0"/>
                <a:ext cx="12192000" cy="1938992"/>
              </a:xfrm>
              <a:prstGeom prst="rect">
                <a:avLst/>
              </a:prstGeom>
              <a:blipFill>
                <a:blip r:embed="rId5"/>
                <a:stretch>
                  <a:fillRect l="-1150" t="-3774" b="-974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3079FF6A-3573-4C72-8EF1-D55DCD8A1B42}"/>
              </a:ext>
            </a:extLst>
          </p:cNvPr>
          <p:cNvSpPr/>
          <p:nvPr/>
        </p:nvSpPr>
        <p:spPr>
          <a:xfrm>
            <a:off x="-27116" y="6488668"/>
            <a:ext cx="12219116" cy="3693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1800" b="0" i="1" u="sng" strike="noStrike" kern="1200" cap="none" spc="0" normalizeH="0" baseline="0" noProof="0" dirty="0">
                <a:ln>
                  <a:noFill/>
                </a:ln>
                <a:solidFill>
                  <a:srgbClr val="000000"/>
                </a:solidFill>
                <a:effectLst/>
                <a:uLnTx/>
                <a:uFillTx/>
                <a:latin typeface="CMU Sans Serif"/>
                <a:ea typeface="+mn-ea"/>
                <a:cs typeface="+mn-cs"/>
              </a:rPr>
              <a:t>Source:</a:t>
            </a:r>
            <a:r>
              <a:rPr kumimoji="0" lang="de-DE" sz="1800" b="0" i="1" u="none" strike="noStrike" kern="1200" cap="none" spc="0" normalizeH="0" baseline="0" noProof="0" dirty="0">
                <a:ln>
                  <a:noFill/>
                </a:ln>
                <a:solidFill>
                  <a:srgbClr val="000000"/>
                </a:solidFill>
                <a:effectLst/>
                <a:uLnTx/>
                <a:uFillTx/>
                <a:latin typeface="CMU Sans Serif"/>
                <a:ea typeface="+mn-ea"/>
                <a:cs typeface="+mn-cs"/>
              </a:rPr>
              <a:t> Stevens et al. (2019), Sato et al. (2009), SAM: </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Khairoutdinov and Randall (2003), Lee and Khairoutdinov (2015)</a:t>
            </a:r>
          </a:p>
        </p:txBody>
      </p:sp>
    </p:spTree>
    <p:extLst>
      <p:ext uri="{BB962C8B-B14F-4D97-AF65-F5344CB8AC3E}">
        <p14:creationId xmlns:p14="http://schemas.microsoft.com/office/powerpoint/2010/main" val="280061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6CA9A1-0D91-4228-AFCC-90F49D8CDA66}"/>
                  </a:ext>
                </a:extLst>
              </p:cNvPr>
              <p:cNvSpPr txBox="1"/>
              <p:nvPr/>
            </p:nvSpPr>
            <p:spPr>
              <a:xfrm>
                <a:off x="0" y="0"/>
                <a:ext cx="1219200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1</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Largest uncertainties in climate projections from clouds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MU Sans Serif"/>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2</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Global cloud-resolving models can resolve </a:t>
                </a:r>
                <a:br>
                  <a:rPr kumimoji="0" lang="en-US" sz="3000" b="0" i="0" u="none" strike="noStrike" kern="1200" cap="none" spc="0" normalizeH="0" baseline="0" noProof="0" dirty="0">
                    <a:ln>
                      <a:noFill/>
                    </a:ln>
                    <a:solidFill>
                      <a:prstClr val="black"/>
                    </a:solidFill>
                    <a:effectLst/>
                    <a:uLnTx/>
                    <a:uFillTx/>
                    <a:latin typeface="CMU Sans Serif"/>
                    <a:ea typeface="+mn-ea"/>
                    <a:cs typeface="+mn-cs"/>
                  </a:rPr>
                </a:br>
                <a:r>
                  <a:rPr kumimoji="0" lang="en-US" sz="3000" b="0" i="0" u="none" strike="noStrike" kern="1200" cap="none" spc="0" normalizeH="0" baseline="0" noProof="0" dirty="0">
                    <a:ln>
                      <a:noFill/>
                    </a:ln>
                    <a:solidFill>
                      <a:prstClr val="black"/>
                    </a:solidFill>
                    <a:effectLst/>
                    <a:uLnTx/>
                    <a:uFillTx/>
                    <a:latin typeface="CMU Sans Serif"/>
                    <a:ea typeface="+mn-ea"/>
                    <a:cs typeface="+mn-cs"/>
                  </a:rPr>
                  <a:t>convection &amp; clouds at </a:t>
                </a:r>
                <a14:m>
                  <m:oMath xmlns:m="http://schemas.openxmlformats.org/officeDocument/2006/math">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3000" b="0" i="0" u="none" strike="noStrike" kern="1200" cap="none" spc="0" normalizeH="0" baseline="0" noProof="0" dirty="0">
                    <a:ln>
                      <a:noFill/>
                    </a:ln>
                    <a:solidFill>
                      <a:prstClr val="black"/>
                    </a:solidFill>
                    <a:effectLst/>
                    <a:uLnTx/>
                    <a:uFillTx/>
                    <a:latin typeface="CMU Sans Serif"/>
                    <a:ea typeface="+mn-ea"/>
                    <a:cs typeface="+mn-cs"/>
                  </a:rPr>
                  <a:t>1km, but only for short period (1 year)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MU Sans Serif"/>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3</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ML can accurately mimic </a:t>
                </a:r>
                <a14:m>
                  <m:oMath xmlns:m="http://schemas.openxmlformats.org/officeDocument/2006/math">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3000" b="0" i="0" u="none" strike="noStrike" kern="1200" cap="none" spc="0" normalizeH="0" baseline="0" noProof="0" dirty="0">
                    <a:ln>
                      <a:noFill/>
                    </a:ln>
                    <a:solidFill>
                      <a:prstClr val="black"/>
                    </a:solidFill>
                    <a:effectLst/>
                    <a:uLnTx/>
                    <a:uFillTx/>
                    <a:latin typeface="CMU Sans Serif"/>
                    <a:ea typeface="+mn-ea"/>
                    <a:cs typeface="+mn-cs"/>
                  </a:rPr>
                  <a:t>1km convective processes</a:t>
                </a:r>
              </a:p>
            </p:txBody>
          </p:sp>
        </mc:Choice>
        <mc:Fallback xmlns="">
          <p:sp>
            <p:nvSpPr>
              <p:cNvPr id="5" name="TextBox 4">
                <a:extLst>
                  <a:ext uri="{FF2B5EF4-FFF2-40B4-BE49-F238E27FC236}">
                    <a16:creationId xmlns:a16="http://schemas.microsoft.com/office/drawing/2014/main" id="{046CA9A1-0D91-4228-AFCC-90F49D8CDA66}"/>
                  </a:ext>
                </a:extLst>
              </p:cNvPr>
              <p:cNvSpPr txBox="1">
                <a:spLocks noRot="1" noChangeAspect="1" noMove="1" noResize="1" noEditPoints="1" noAdjustHandles="1" noChangeArrowheads="1" noChangeShapeType="1" noTextEdit="1"/>
              </p:cNvSpPr>
              <p:nvPr/>
            </p:nvSpPr>
            <p:spPr>
              <a:xfrm>
                <a:off x="0" y="0"/>
                <a:ext cx="12192000" cy="2862322"/>
              </a:xfrm>
              <a:prstGeom prst="rect">
                <a:avLst/>
              </a:prstGeom>
              <a:blipFill>
                <a:blip r:embed="rId4"/>
                <a:stretch>
                  <a:fillRect l="-1150" t="-2553" b="-617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16AA930-131A-492E-9CB9-4BFF58D6689D}"/>
              </a:ext>
            </a:extLst>
          </p:cNvPr>
          <p:cNvSpPr txBox="1"/>
          <p:nvPr/>
        </p:nvSpPr>
        <p:spPr>
          <a:xfrm>
            <a:off x="11389" y="6491404"/>
            <a:ext cx="12180611"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See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Rasp et al. (2018),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Brenowitz</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(2018,2019),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Gentine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 Yuval et al. (2020),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Krasnopolsky</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(2013)</a:t>
            </a:r>
          </a:p>
        </p:txBody>
      </p:sp>
    </p:spTree>
    <p:custDataLst>
      <p:tags r:id="rId1"/>
    </p:custDataLst>
    <p:extLst>
      <p:ext uri="{BB962C8B-B14F-4D97-AF65-F5344CB8AC3E}">
        <p14:creationId xmlns:p14="http://schemas.microsoft.com/office/powerpoint/2010/main" val="280110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8|7.7"/>
</p:tagLst>
</file>

<file path=ppt/tags/tag2.xml><?xml version="1.0" encoding="utf-8"?>
<p:tagLst xmlns:a="http://schemas.openxmlformats.org/drawingml/2006/main" xmlns:r="http://schemas.openxmlformats.org/officeDocument/2006/relationships" xmlns:p="http://schemas.openxmlformats.org/presentationml/2006/main">
  <p:tag name="TIMING" val="|11.4|1.3"/>
</p:tagLst>
</file>

<file path=ppt/tags/tag3.xml><?xml version="1.0" encoding="utf-8"?>
<p:tagLst xmlns:a="http://schemas.openxmlformats.org/drawingml/2006/main" xmlns:r="http://schemas.openxmlformats.org/officeDocument/2006/relationships" xmlns:p="http://schemas.openxmlformats.org/presentationml/2006/main">
  <p:tag name="TIMING" val="|11.2"/>
</p:tagLst>
</file>

<file path=ppt/tags/tag4.xml><?xml version="1.0" encoding="utf-8"?>
<p:tagLst xmlns:a="http://schemas.openxmlformats.org/drawingml/2006/main" xmlns:r="http://schemas.openxmlformats.org/officeDocument/2006/relationships" xmlns:p="http://schemas.openxmlformats.org/presentationml/2006/main">
  <p:tag name="TIMING" val="|11.2"/>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12,2235"/>
  <p:tag name="ORIGINALWIDTH" val="1835,021"/>
  <p:tag name="LATEXADDIN" val="\documentclass{article}&#10;\usepackage{amsmath}&#10;\pagestyle{empty}&#10;\begin{document}&#10;&#10;$&#10;R^{2}\left(p\right)=1-\frac{\left\langle \mathrm{Squared\ error}\left(x,y,p\right)\right\rangle _{x,y}}{\mathrm{Variance}_{x,y}\left(x,y,p\right)}&#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227,971"/>
  <p:tag name="LATEXADDIN" val="\documentclass{article}&#10;\usepackage{amsmath,xcolor}&#10;\pagestyle{empty}&#10;\begin{document}&#10;&#10;$&#10;\textcolor{white}{&#10;y_{j}=\sum_{k_{1}=-p}^{p}\sum_{k_{2}=-p}^{p}w_{k_{1},k_{2}} \times x_{j-k_{1},j-k_{2}}&#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415,823"/>
  <p:tag name="LATEXADDIN" val="\documentclass{article}&#10;\usepackage{amsmath,xcolor}&#10;\pagestyle{empty}&#10;\begin{document}&#10;&#10;&#10;$\textcolor{white}{&#10;\mathrm{Accuracy} = \frac{\mathrm{True\ Predictions}}{\mathrm{All\ Cases}}&#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3283</Words>
  <Application>Microsoft Office PowerPoint</Application>
  <PresentationFormat>Widescreen</PresentationFormat>
  <Paragraphs>370</Paragraphs>
  <Slides>65</Slides>
  <Notes>27</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Cambria Math</vt:lpstr>
      <vt:lpstr>CMU Sans Serif</vt:lpstr>
      <vt:lpstr>Garamond</vt:lpstr>
      <vt:lpstr>Helvetica Neue</vt:lpstr>
      <vt:lpstr>Office Theme</vt:lpstr>
      <vt:lpstr>PowerPoint Presentation</vt:lpstr>
      <vt:lpstr>Min 15-30:  Moodle Quiz (5 questions, 15 min)</vt:lpstr>
      <vt:lpstr>Min 30-60: Deep Learning to Emulate the Components of Earth System Models</vt:lpstr>
      <vt:lpstr>In a climate model, can we replace an expensive model of storms with a NN?</vt:lpstr>
      <vt:lpstr>PowerPoint Presentation</vt:lpstr>
      <vt:lpstr>Atmospheric Convection = Atmospheric motion driven by air density differences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the authors choose their architecture?</vt:lpstr>
      <vt:lpstr>PowerPoint Presentation</vt:lpstr>
      <vt:lpstr>Now let’s go back to the initial questions</vt:lpstr>
      <vt:lpstr>PowerPoint Presentation</vt:lpstr>
      <vt:lpstr>Min 60-75: Break</vt:lpstr>
      <vt:lpstr>PowerPoint Presentation</vt:lpstr>
      <vt:lpstr>Mid-term Presentations Friday, Nov 17th in Geopolis 2138 (10AM-Noon)</vt:lpstr>
      <vt:lpstr>In-class Peer Review: Friday, Dec 8th, 2PM-4PM</vt:lpstr>
      <vt:lpstr>PowerPoint Presentation</vt:lpstr>
      <vt:lpstr>Final Presentations in room 2138  Friday, Dec 15th from 2PM to 4PM</vt:lpstr>
      <vt:lpstr>PowerPoint Presentation</vt:lpstr>
      <vt:lpstr>Min 80-105: Convolutional Neural Networks to Process Images</vt:lpstr>
      <vt:lpstr>Last week = general case: Artificial Neural Networks</vt:lpstr>
      <vt:lpstr>This week: Convolutional Neural Networks (CNNs)</vt:lpstr>
      <vt:lpstr>CNNs used for computer vision (analyzing images, videos)</vt:lpstr>
      <vt:lpstr>PowerPoint Presentation</vt:lpstr>
      <vt:lpstr>PowerPoint Presentation</vt:lpstr>
      <vt:lpstr>One-dimensional Convolution</vt:lpstr>
      <vt:lpstr>PowerPoint Presentation</vt:lpstr>
      <vt:lpstr>Two-dimensional Convolution with Multiple Features</vt:lpstr>
      <vt:lpstr>Reducing dimensionality using strides</vt:lpstr>
      <vt:lpstr>Shrinking the Input Image using Pooling Layers</vt:lpstr>
      <vt:lpstr>Building a Convolutional Neural Network</vt:lpstr>
      <vt:lpstr>Data Augmentation = Generate realistic variances of each training instance (rotation, translation, resizing…)</vt:lpstr>
      <vt:lpstr>Building a Convolutional Neural Network</vt:lpstr>
      <vt:lpstr>(Zero) padding to preserve the dimension of the input</vt:lpstr>
      <vt:lpstr>Building a Convolutional Neural Network</vt:lpstr>
      <vt:lpstr>Train using appropriate loss (↓RAM use: ↓batch size, ↓layers, ↑strides, etc.) </vt:lpstr>
      <vt:lpstr>Building a Convolutional Neural Network</vt:lpstr>
      <vt:lpstr>Transfer Learning = Reusing trained model for a different problem </vt:lpstr>
      <vt:lpstr>Which model to choose?</vt:lpstr>
      <vt:lpstr>Fully-Convolutional Network = No dense layers  Can process image of any size for semantic segmentation</vt:lpstr>
      <vt:lpstr>PowerPoint Presentation</vt:lpstr>
      <vt:lpstr>PowerPoint Presentation</vt:lpstr>
      <vt:lpstr>Min 105-120:  Moodle Quiz Review (5 questions, 15 min)</vt:lpstr>
      <vt:lpstr>Legacy slides</vt:lpstr>
      <vt:lpstr>Min 45-60:  Moodle Quiz (5 questions, 15 min)</vt:lpstr>
      <vt:lpstr>Questions</vt:lpstr>
      <vt:lpstr>Min 75-105: Remote Sensing Image Classification using CNNs (Optional Reading 3)</vt:lpstr>
      <vt:lpstr>Min 75-85: Re-read the article and write down  (1) the scientific goal of the paper; (2) One simple question with your neighbor.</vt:lpstr>
      <vt:lpstr>Min 75-85: Deep Learning to Emulate the Components of Earth System Models</vt:lpstr>
      <vt:lpstr>Which models work best to classify land cover from multi-sensor satellite imagery?</vt:lpstr>
      <vt:lpstr>What is a benchmark dataset?</vt:lpstr>
      <vt:lpstr>The authors proposed the SEN12MS Dataset</vt:lpstr>
      <vt:lpstr>Compared the performance of ResNet vs DenseNet</vt:lpstr>
      <vt:lpstr>Compared the performance of ResNet vs DenseNet</vt:lpstr>
      <vt:lpstr>Neural Networks sometimes detect  finer information than human-derived labels!</vt:lpstr>
      <vt:lpstr>PowerPoint Presentation</vt:lpstr>
      <vt:lpstr>Mitigating Class Imbalance</vt:lpstr>
      <vt:lpstr>Min 105-120:  Review Moodle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467</cp:revision>
  <dcterms:created xsi:type="dcterms:W3CDTF">2022-02-23T18:29:24Z</dcterms:created>
  <dcterms:modified xsi:type="dcterms:W3CDTF">2023-10-24T09:24:55Z</dcterms:modified>
</cp:coreProperties>
</file>